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comments/comment7.xml" ContentType="application/vnd.openxmlformats-officedocument.presentationml.comments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 showSpecialPlsOnTitleSld="0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type="screen16x9" cy="6858000" cx="12192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Насонов Виталий Владимирович" initials="НВВ" lastIdx="18" clrIdx="6"/>
  <p:cmAuthor id="2" name="Ткачева Анна Андреевна" initials="ТАА" lastIdx="2" clrIdx="0"/>
  <p:cmAuthor id="3" name="Богловская Елена Борисовна" initials="БЕБ" lastIdx="41" clrIdx="1"/>
  <p:cmAuthor id="4" name="Пашкова Антонина Владимировна" initials="ПАВ" lastIdx="7" clrIdx="2"/>
  <p:cmAuthor id="5" name="Рычкова Ольга Борисовна" initials="РОБ" lastIdx="8" clrIdx="3"/>
  <p:cmAuthor id="6" name="Ильенко Юлия Игоревна" initials="ИЮИ" lastIdx="7" clrIdx="4"/>
  <p:cmAuthor id="7" name="Богловская Елена Борисовна" initials="БЕБ [2]" lastIdx="3" clrIdx="5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13272"/>
    <a:srgbClr val="FFA019"/>
    <a:srgbClr val="4B94FF"/>
    <a:srgbClr val="5FA0FF"/>
    <a:srgbClr val="4791FF"/>
    <a:srgbClr val="257DFF"/>
    <a:srgbClr val="0050D7"/>
    <a:srgbClr val="001946"/>
    <a:srgbClr val="5A8EE5"/>
    <a:srgbClr val="3BFFA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4159" autoAdjust="0"/>
    <p:restoredTop sz="73587" autoAdjust="0"/>
  </p:normalViewPr>
  <p:slideViewPr>
    <p:cSldViewPr snapToGrid="0">
      <p:cViewPr varScale="1">
        <p:scale>
          <a:sx n="88" d="100"/>
          <a:sy n="88" d="100"/>
        </p:scale>
        <p:origin x="533" y="62"/>
      </p:cViewPr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howGuides="1" snapToGrid="0">
      <p:cViewPr varScale="1">
        <p:scale>
          <a:sx n="74" d="100"/>
          <a:sy n="74" d="100"/>
        </p:scale>
        <p:origin x="4026" y="54"/>
      </p:cViewPr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commentAuthors" Target="commentAuthors.xml"/><Relationship Id="rId21" Type="http://schemas.openxmlformats.org/officeDocument/2006/relationships/theme" Target="theme/theme1.xml"/></Relationships>
</file>

<file path=ppt/comments/comment1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25-07-17T16:36:26.433" idx="18">
    <p:pos x="10" y="10"/>
    <p:text>Добавить временный рамки обучения, регулярные ресурсуы</p:text>
  </p:cm>
</p:cmLst>
</file>

<file path=ppt/comments/comment2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25-07-17T16:27:34.024" idx="16">
    <p:pos x="2138" y="3425"/>
    <p:text>поменять шрифт</p:text>
  </p:cm>
  <p:cm authorId="1" dt="2025-07-17T16:34:35.120" idx="17">
    <p:pos x="2138" y="3561"/>
    <p:text>размножить слайд с выделеным этапом</p:text>
  </p:cm>
</p:cmLst>
</file>

<file path=ppt/comments/comment3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25-07-16T18:14:37.267" idx="15">
    <p:pos x="10" y="10"/>
    <p:text>Прошу сделать как на 8 слайде. Т.е. Более синий блок "Потребности" и "Знания и навыки"</p:text>
  </p:cm>
</p:cmLst>
</file>

<file path=ppt/comments/comment4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25-07-16T15:02:49.615" idx="10">
    <p:pos x="10" y="10"/>
    <p:text>Прошу на этом слайде добавить какую - либо асбстрактную картинку связанную с названием слайда</p:text>
  </p:cm>
</p:cmLst>
</file>

<file path=ppt/comments/comment5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25-07-16T15:03:31.433" idx="11">
    <p:pos x="10" y="10"/>
    <p:text>Прошу на этом слайде добавить какую - либо асбстрактную картинку связанную с названием слайда</p:text>
  </p:cm>
</p:cmLst>
</file>

<file path=ppt/comments/comment6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25-07-16T15:03:38.327" idx="12">
    <p:pos x="10" y="10"/>
    <p:text>Прошу на этом слайде добавить какую - либо асбстрактную картинку связанную с названием слайда</p:text>
  </p:cm>
</p:cmLst>
</file>

<file path=ppt/comments/comment7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25-07-16T15:03:43.225" idx="13">
    <p:pos x="10" y="10"/>
    <p:text>Прошу на этом слайде добавить какую - либо асбстрактную картинку связанную с названием слайда</p:text>
  </p:cm>
</p:cmLst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1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55912B2-484F-43C7-9DA4-A75F1D4F75F2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104891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1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181F7E6-C5FA-4888-9E38-6C34DE0A5936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07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3974D5E-4D7E-4A16-A837-8A20F28DB97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1048908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909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10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11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C3D936D-84CF-4863-A16B-D271C78D18DC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hyperlink" Target="https://www.anti-malware.ru/news/2025-01-30-111332/45145" TargetMode="External"/><Relationship Id="rId2" Type="http://schemas.openxmlformats.org/officeDocument/2006/relationships/hyperlink" Target="https://companies.rbc.ru/news/k3tR28MLGR/kogo-ischut-v-2025-samyie-vostrebovannyie-spetsialistyi-v-it-autstaffinge/?utm_source=chatgpt.com" TargetMode="External"/><Relationship Id="rId3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hyperlink" Target="https://cwe.mitre.org/top25/" TargetMode="External"/><Relationship Id="rId2" Type="http://schemas.openxmlformats.org/officeDocument/2006/relationships/hyperlink" Target="https://attack.mitre.org/" TargetMode="External"/><Relationship Id="rId3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b="1" dirty="0" lang="ru-RU"/>
              <a:t>Жирным</a:t>
            </a:r>
            <a:r>
              <a:rPr dirty="0" lang="ru-RU"/>
              <a:t> – выделено то что я хочу на слайд вынести, не обязательно</a:t>
            </a:r>
            <a:r>
              <a:rPr baseline="0" dirty="0" lang="ru-RU"/>
              <a:t> в таком виде дословно, но близко</a:t>
            </a:r>
          </a:p>
          <a:p>
            <a:r>
              <a:rPr baseline="0" b="1" dirty="0" lang="ru-RU"/>
              <a:t>Курсивом </a:t>
            </a:r>
            <a:r>
              <a:rPr baseline="0" dirty="0" lang="ru-RU"/>
              <a:t>– текст устного выступления</a:t>
            </a:r>
            <a:endParaRPr dirty="0" lang="ru-RU"/>
          </a:p>
        </p:txBody>
      </p:sp>
      <p:sp>
        <p:nvSpPr>
          <p:cNvPr id="104859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5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b="1" dirty="0" lang="ru-RU"/>
              <a:t>Потребности, которые закрываются</a:t>
            </a:r>
            <a:endParaRPr dirty="0" lang="ru-RU"/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Научить как работать в процессе безопасной разработки с инструментами</a:t>
            </a:r>
            <a:endParaRPr b="1" dirty="0" lang="ru-RU"/>
          </a:p>
          <a:p>
            <a:endParaRPr b="1" dirty="0" lang="ru-RU"/>
          </a:p>
          <a:p>
            <a:r>
              <a:rPr b="1" dirty="0" lang="ru-RU"/>
              <a:t>Навыки и знания</a:t>
            </a:r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lang="ru-RU"/>
              <a:t>Понимать как описывать процесс в нотации BPMN</a:t>
            </a:r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lang="ru-RU"/>
              <a:t>Опыт написания ВНД и базы знаний по управлению уязвимостями.</a:t>
            </a:r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lang="ru-RU"/>
              <a:t>Знать</a:t>
            </a:r>
            <a:r>
              <a:rPr baseline="0" b="1" dirty="0" lang="ru-RU"/>
              <a:t> азы составления программы обучения </a:t>
            </a:r>
            <a:r>
              <a:rPr baseline="0" dirty="0" lang="ru-RU"/>
              <a:t>и обучать на </a:t>
            </a:r>
            <a:r>
              <a:rPr baseline="0" dirty="0" lang="ru-RU" err="1"/>
              <a:t>воркшопах</a:t>
            </a:r>
            <a:r>
              <a:rPr dirty="0" lang="ru-RU"/>
              <a:t> с инструментами прямо в процессе разработки. </a:t>
            </a:r>
            <a:r>
              <a:rPr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правила обучения: план занятия, цели, порядок </a:t>
            </a:r>
            <a:r>
              <a:rPr dirty="0" sz="1200" kern="1200" lang="ru-RU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провдения</a:t>
            </a:r>
            <a:r>
              <a:rPr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обязательные части (представиться, проверить звук\видео, озвучить цели, резюмировать полученные знания и навыки в конце и т.д.)</a:t>
            </a:r>
            <a:endParaRPr dirty="0" lang="ru-RU"/>
          </a:p>
        </p:txBody>
      </p:sp>
      <p:sp>
        <p:nvSpPr>
          <p:cNvPr id="104875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70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b="1" dirty="0" lang="ru-RU"/>
              <a:t>Потребности, которые закрываются</a:t>
            </a:r>
            <a:endParaRPr dirty="0" lang="ru-RU"/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Обработка результатов сканов</a:t>
            </a:r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инструментов</a:t>
            </a:r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Автоматизация рутинной работы</a:t>
            </a:r>
            <a:endParaRPr b="1" dirty="0" lang="ru-RU"/>
          </a:p>
          <a:p>
            <a:r>
              <a:rPr b="1" dirty="0" lang="ru-RU"/>
              <a:t>Навыки и знания</a:t>
            </a:r>
            <a:endParaRPr dirty="0" lang="ru-RU"/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lang="ru-RU"/>
              <a:t>Навык обработки результатов сканеров: </a:t>
            </a:r>
            <a:r>
              <a:rPr b="1" dirty="0" lang="ru-RU" err="1"/>
              <a:t>триаж</a:t>
            </a:r>
            <a:r>
              <a:rPr b="1" dirty="0" lang="ru-RU"/>
              <a:t> </a:t>
            </a:r>
            <a:r>
              <a:rPr b="1" dirty="0" lang="ru-RU" err="1"/>
              <a:t>false</a:t>
            </a:r>
            <a:r>
              <a:rPr b="1" dirty="0" lang="ru-RU"/>
              <a:t> </a:t>
            </a:r>
            <a:r>
              <a:rPr b="1" dirty="0" lang="ru-RU" err="1"/>
              <a:t>positive</a:t>
            </a:r>
            <a:r>
              <a:rPr b="1" dirty="0" lang="ru-RU"/>
              <a:t>, верификация реальных проблем, написание правил исключений (</a:t>
            </a:r>
            <a:r>
              <a:rPr b="1" dirty="0" lang="ru-RU" err="1"/>
              <a:t>RegExp</a:t>
            </a:r>
            <a:r>
              <a:rPr b="1" dirty="0" lang="ru-RU"/>
              <a:t>).</a:t>
            </a:r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lang="ru-RU"/>
              <a:t>Навык</a:t>
            </a:r>
            <a:r>
              <a:rPr baseline="0" b="1" dirty="0" lang="ru-RU"/>
              <a:t> а</a:t>
            </a:r>
            <a:r>
              <a:rPr b="1" dirty="0" lang="ru-RU"/>
              <a:t>дминистрирования инструментов</a:t>
            </a:r>
            <a:r>
              <a:rPr dirty="0" lang="ru-RU"/>
              <a:t>: ловить и устранять их ошибки.</a:t>
            </a:r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lang="ru-RU"/>
              <a:t>Навык автоматизации рутины</a:t>
            </a:r>
            <a:r>
              <a:rPr dirty="0" lang="ru-RU"/>
              <a:t>: </a:t>
            </a:r>
            <a:r>
              <a:rPr dirty="0" i="1" lang="ru-RU"/>
              <a:t>скрипты для </a:t>
            </a:r>
            <a:r>
              <a:rPr dirty="0" i="1" lang="ru-RU" err="1"/>
              <a:t>bulk</a:t>
            </a:r>
            <a:r>
              <a:rPr dirty="0" i="1" lang="ru-RU"/>
              <a:t>-исключений, интеграции с </a:t>
            </a:r>
            <a:r>
              <a:rPr dirty="0" i="1" lang="ru-RU" err="1"/>
              <a:t>Jira</a:t>
            </a:r>
            <a:r>
              <a:rPr dirty="0" i="1" lang="ru-RU"/>
              <a:t>/</a:t>
            </a:r>
            <a:r>
              <a:rPr dirty="0" i="1" lang="ru-RU" err="1"/>
              <a:t>GitLab</a:t>
            </a:r>
            <a:r>
              <a:rPr dirty="0" i="1" lang="ru-RU"/>
              <a:t> </a:t>
            </a:r>
            <a:r>
              <a:rPr dirty="0" i="1" lang="ru-RU" err="1"/>
              <a:t>Issues</a:t>
            </a:r>
            <a:r>
              <a:rPr dirty="0" i="1" lang="ru-RU"/>
              <a:t>, автоген отчётов.</a:t>
            </a:r>
          </a:p>
          <a:p>
            <a:endParaRPr dirty="0" lang="ru-RU"/>
          </a:p>
        </p:txBody>
      </p:sp>
      <p:sp>
        <p:nvSpPr>
          <p:cNvPr id="104877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8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lang="ru-RU"/>
              <a:t>Потребности, которые закрываются</a:t>
            </a:r>
            <a:endParaRPr dirty="0" lang="ru-RU"/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Взаимодействие с разработкой </a:t>
            </a:r>
          </a:p>
          <a:p>
            <a:pPr algn="l" defTabSz="914400" eaLnBrk="1" fontAlgn="auto" hangingPunct="1" indent="-171450" latinLnBrk="0" lvl="0" marL="1714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Отчетность</a:t>
            </a:r>
            <a:endParaRPr b="1" dirty="0" lang="ru-RU"/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lang="ru-RU"/>
              <a:t>Навыки и знания</a:t>
            </a:r>
            <a:endParaRPr dirty="0" lang="ru-RU"/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Навык</a:t>
            </a:r>
            <a:r>
              <a:rPr baseline="0"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отчетности - </a:t>
            </a:r>
            <a:r>
              <a:rPr baseline="0" b="0" dirty="0" sz="1200" i="0" kern="1200" lang="ru-RU" u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навык</a:t>
            </a:r>
            <a:r>
              <a:rPr baseline="0" dirty="0" sz="1200" i="0" kern="1200" lang="ru-RU" u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уметь понятно презентовать результат работы, показать обоснованность выводов</a:t>
            </a:r>
            <a:r>
              <a:rPr baseline="0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l" defTabSz="914400" eaLnBrk="1" fontAlgn="auto" hangingPunct="1" indent="-171450" latinLnBrk="0" lvl="0" marL="1714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b="1" dirty="0" lang="ru-RU"/>
              <a:t>Опыт </a:t>
            </a:r>
            <a:r>
              <a:rPr b="1" dirty="0" lang="ru-RU" err="1"/>
              <a:t>конфилктогенной</a:t>
            </a:r>
            <a:r>
              <a:rPr b="1" dirty="0" lang="ru-RU"/>
              <a:t> коммуникации с разработкой</a:t>
            </a:r>
            <a:r>
              <a:rPr dirty="0" lang="ru-RU"/>
              <a:t>: </a:t>
            </a:r>
            <a:r>
              <a:rPr dirty="0" i="1" lang="ru-RU"/>
              <a:t>уметь аргументировать риск, договариваться о сроках исправления, искать </a:t>
            </a:r>
            <a:r>
              <a:rPr dirty="0" i="1" lang="en-US"/>
              <a:t>win</a:t>
            </a:r>
            <a:r>
              <a:rPr baseline="0" dirty="0" i="1" lang="en-US"/>
              <a:t> - win</a:t>
            </a:r>
            <a:r>
              <a:rPr dirty="0" i="1" lang="ru-RU"/>
              <a:t>.</a:t>
            </a:r>
          </a:p>
          <a:p>
            <a:endParaRPr dirty="0" lang="ru-RU"/>
          </a:p>
        </p:txBody>
      </p:sp>
      <p:sp>
        <p:nvSpPr>
          <p:cNvPr id="104878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0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80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C3D936D-84CF-4863-A16B-D271C78D18DC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b="1" dirty="0" i="0" lang="ru-RU"/>
              <a:t>Дефицит кадров:</a:t>
            </a:r>
            <a:r>
              <a:rPr baseline="0" b="1" dirty="0" i="0" lang="ru-RU"/>
              <a:t> </a:t>
            </a:r>
            <a:r>
              <a:rPr b="1" dirty="0" lang="ru-RU"/>
              <a:t>30 % — рост запросов бизнеса на </a:t>
            </a:r>
            <a:r>
              <a:rPr b="1" dirty="0" lang="en-US" err="1"/>
              <a:t>DevSecOps</a:t>
            </a:r>
            <a:r>
              <a:rPr b="1" dirty="0" lang="en-US"/>
              <a:t>-</a:t>
            </a:r>
            <a:r>
              <a:rPr b="1" dirty="0" lang="ru-RU"/>
              <a:t>услуги за январь 2025 г. </a:t>
            </a:r>
            <a:r>
              <a:rPr b="1" dirty="0" lang="en-US"/>
              <a:t>vs IV </a:t>
            </a:r>
            <a:r>
              <a:rPr b="1" dirty="0" lang="ru-RU"/>
              <a:t>кв. 2024 г. </a:t>
            </a:r>
            <a:r>
              <a:rPr b="1" dirty="0" lang="en-US">
                <a:hlinkClick r:id="rId1"/>
              </a:rPr>
              <a:t>anti-malware.ru</a:t>
            </a:r>
            <a:r>
              <a:rPr baseline="0" b="1" dirty="0" lang="ru-RU"/>
              <a:t> </a:t>
            </a:r>
            <a:r>
              <a:rPr b="1" dirty="0" lang="en-US"/>
              <a:t>+48 % — </a:t>
            </a:r>
            <a:r>
              <a:rPr b="1" dirty="0" lang="ru-RU" err="1"/>
              <a:t>двугодовой</a:t>
            </a:r>
            <a:r>
              <a:rPr b="1" dirty="0" lang="ru-RU"/>
              <a:t> прирост спроса на </a:t>
            </a:r>
            <a:r>
              <a:rPr b="1" dirty="0" lang="en-US" err="1"/>
              <a:t>AppSec</a:t>
            </a:r>
            <a:r>
              <a:rPr b="1" dirty="0" lang="en-US"/>
              <a:t>-</a:t>
            </a:r>
            <a:r>
              <a:rPr b="1" dirty="0" lang="ru-RU"/>
              <a:t>инженеров по данным </a:t>
            </a:r>
            <a:r>
              <a:rPr b="1" dirty="0" lang="en-US" err="1"/>
              <a:t>HeadHunter</a:t>
            </a:r>
            <a:r>
              <a:rPr b="1" dirty="0" lang="en-US"/>
              <a:t> (</a:t>
            </a:r>
            <a:r>
              <a:rPr b="1" dirty="0" lang="ru-RU"/>
              <a:t>апрель 2025) </a:t>
            </a:r>
            <a:r>
              <a:rPr b="1" dirty="0" lang="en-US">
                <a:hlinkClick r:id="rId2"/>
              </a:rPr>
              <a:t>companies.rbc.ru</a:t>
            </a:r>
            <a:r>
              <a:rPr b="1" dirty="0" lang="ru-RU"/>
              <a:t> </a:t>
            </a:r>
          </a:p>
          <a:p>
            <a:r>
              <a:rPr baseline="0" dirty="0" i="1" lang="ru-RU"/>
              <a:t>*рассказываю как Амина в 19 лет брал на работу</a:t>
            </a:r>
            <a:endParaRPr dirty="0" lang="ru-RU"/>
          </a:p>
          <a:p>
            <a:r>
              <a:rPr b="1" dirty="0" lang="ru-RU"/>
              <a:t>Характер вакансий смещается к </a:t>
            </a:r>
            <a:r>
              <a:rPr b="1" dirty="0" lang="ru-RU" err="1"/>
              <a:t>middle</a:t>
            </a:r>
            <a:r>
              <a:rPr b="1" dirty="0" lang="ru-RU"/>
              <a:t>/</a:t>
            </a:r>
            <a:r>
              <a:rPr b="1" dirty="0" lang="ru-RU" err="1"/>
              <a:t>senior</a:t>
            </a:r>
            <a:r>
              <a:rPr b="1" dirty="0" lang="ru-RU"/>
              <a:t> уровню: опыт 3–6 лет требуется в 47 % объявлений, </a:t>
            </a:r>
            <a:r>
              <a:rPr b="1" dirty="0" lang="ru-RU" err="1"/>
              <a:t>junior</a:t>
            </a:r>
            <a:r>
              <a:rPr b="1" dirty="0" lang="ru-RU"/>
              <a:t>-позиции — лишь 4 %.</a:t>
            </a:r>
            <a:endParaRPr b="1" dirty="0" lang="en-US"/>
          </a:p>
          <a:p>
            <a:r>
              <a:rPr baseline="0" dirty="0" i="1" lang="ru-RU"/>
              <a:t>*Можно сделать предположение, что борьба </a:t>
            </a:r>
            <a:r>
              <a:rPr baseline="0" dirty="0" i="0" lang="ru-RU"/>
              <a:t>за </a:t>
            </a:r>
            <a:r>
              <a:rPr dirty="0" i="0" lang="ru-RU" err="1"/>
              <a:t>middle</a:t>
            </a:r>
            <a:r>
              <a:rPr dirty="0" i="0" lang="ru-RU"/>
              <a:t>/</a:t>
            </a:r>
            <a:r>
              <a:rPr dirty="0" i="0" lang="ru-RU" err="1"/>
              <a:t>senior</a:t>
            </a:r>
            <a:r>
              <a:rPr dirty="0" i="0" lang="ru-RU"/>
              <a:t> – есть</a:t>
            </a:r>
            <a:r>
              <a:rPr baseline="0" dirty="0" i="0" lang="ru-RU"/>
              <a:t> узкое горлышко и красный океан.</a:t>
            </a:r>
            <a:r>
              <a:rPr baseline="0" dirty="0" i="1" lang="ru-RU"/>
              <a:t/>
            </a:r>
            <a:br>
              <a:rPr baseline="0" dirty="0" i="1" lang="ru-RU"/>
            </a:br>
            <a:endParaRPr baseline="0" dirty="0" i="1" lang="ru-RU"/>
          </a:p>
          <a:p>
            <a:r>
              <a:rPr baseline="0" b="1" dirty="0" i="0" lang="ru-RU"/>
              <a:t>Мало качественных образовательных программ, мало выпускников </a:t>
            </a:r>
          </a:p>
          <a:p>
            <a:r>
              <a:rPr baseline="0" dirty="0" i="0" lang="ru-RU"/>
              <a:t>*</a:t>
            </a:r>
            <a:r>
              <a:rPr baseline="0" dirty="0" i="1" lang="ru-RU"/>
              <a:t>Вы когда либо слышали чтоб как программы кафедр программирования хвалили кафедры ИБ?</a:t>
            </a:r>
            <a:r>
              <a:rPr baseline="0" dirty="0" i="0" lang="ru-RU"/>
              <a:t> </a:t>
            </a:r>
            <a:r>
              <a:rPr baseline="0" dirty="0" i="1" lang="ru-RU"/>
              <a:t>Программы обучения дают много лишнего в отношении </a:t>
            </a:r>
            <a:r>
              <a:rPr baseline="0" dirty="0" i="1" lang="ru-RU" err="1"/>
              <a:t>релаьных</a:t>
            </a:r>
            <a:r>
              <a:rPr baseline="0" dirty="0" i="1" lang="ru-RU"/>
              <a:t> </a:t>
            </a:r>
            <a:r>
              <a:rPr baseline="0" dirty="0" i="1" lang="ru-RU" err="1"/>
              <a:t>потребностеей</a:t>
            </a:r>
            <a:r>
              <a:rPr baseline="0" dirty="0" i="1" lang="ru-RU"/>
              <a:t> организации в БР стараясь сделать </a:t>
            </a:r>
            <a:r>
              <a:rPr baseline="0" dirty="0" i="1" lang="ru-RU" err="1"/>
              <a:t>унивесалов</a:t>
            </a:r>
            <a:r>
              <a:rPr baseline="0" dirty="0" i="1" lang="ru-RU"/>
              <a:t>, которые хотят очень много. С точки зрения </a:t>
            </a:r>
            <a:r>
              <a:rPr baseline="0" dirty="0" i="1" lang="ru-RU" err="1"/>
              <a:t>конректной</a:t>
            </a:r>
            <a:r>
              <a:rPr baseline="0" dirty="0" i="1" lang="ru-RU"/>
              <a:t> организации – это не очень эффективное образование.</a:t>
            </a:r>
          </a:p>
          <a:p>
            <a:endParaRPr baseline="0" dirty="0" i="1" lang="ru-RU"/>
          </a:p>
          <a:p>
            <a:r>
              <a:rPr baseline="0" b="0" dirty="0" i="0" lang="ru-RU"/>
              <a:t>Нет </a:t>
            </a:r>
            <a:r>
              <a:rPr baseline="0" b="0" dirty="0" i="0" lang="en-US" err="1"/>
              <a:t>knowlenge</a:t>
            </a:r>
            <a:r>
              <a:rPr baseline="0" b="0" dirty="0" i="0" lang="en-US"/>
              <a:t> management </a:t>
            </a:r>
            <a:r>
              <a:rPr baseline="0" dirty="0" i="1" lang="ru-RU"/>
              <a:t>и поэтому </a:t>
            </a:r>
            <a:r>
              <a:rPr baseline="0" dirty="0" i="1" lang="en-US"/>
              <a:t>total cost of ownership </a:t>
            </a:r>
            <a:r>
              <a:rPr baseline="0" dirty="0" i="1" lang="ru-RU"/>
              <a:t>резко растет ввиду текучки кадров</a:t>
            </a:r>
            <a:endParaRPr dirty="0" i="1" lang="ru-RU"/>
          </a:p>
        </p:txBody>
      </p:sp>
      <p:sp>
        <p:nvSpPr>
          <p:cNvPr id="104863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b="1" dirty="0" lang="ru-RU"/>
              <a:t>Обучение на практических задачах</a:t>
            </a:r>
            <a:r>
              <a:rPr baseline="0" b="1" dirty="0" lang="ru-RU"/>
              <a:t> в бою: 80% выполнение боевых задач, 20 – </a:t>
            </a:r>
            <a:r>
              <a:rPr baseline="0" b="1" dirty="0" lang="ru-RU" err="1"/>
              <a:t>менторинг</a:t>
            </a:r>
            <a:endParaRPr baseline="0" b="1" dirty="0" lang="ru-RU"/>
          </a:p>
          <a:p>
            <a:r>
              <a:rPr baseline="0" dirty="0" lang="ru-RU"/>
              <a:t/>
            </a:r>
            <a:br>
              <a:rPr baseline="0" dirty="0" lang="ru-RU"/>
            </a:br>
            <a:endParaRPr baseline="0" dirty="0" lang="ru-RU"/>
          </a:p>
          <a:p>
            <a:r>
              <a:rPr baseline="0" b="1" dirty="0" lang="ru-RU"/>
              <a:t>Программа обучения максимально </a:t>
            </a:r>
            <a:r>
              <a:rPr baseline="0" b="1" dirty="0" lang="ru-RU" err="1"/>
              <a:t>кастоимизирвана</a:t>
            </a:r>
            <a:r>
              <a:rPr baseline="0" b="1" dirty="0" lang="ru-RU"/>
              <a:t> для решения </a:t>
            </a:r>
            <a:r>
              <a:rPr baseline="0" b="1" dirty="0" lang="ru-RU" err="1"/>
              <a:t>конкрентных</a:t>
            </a:r>
            <a:r>
              <a:rPr baseline="0" b="1" dirty="0" lang="ru-RU"/>
              <a:t>  задач организации </a:t>
            </a:r>
            <a:r>
              <a:rPr baseline="0" dirty="0" i="1" lang="ru-RU"/>
              <a:t>и она наконец появляется в организации, что позволяет меньше чувствовать эффекты текучки кадров</a:t>
            </a:r>
          </a:p>
          <a:p>
            <a:endParaRPr baseline="0" dirty="0" lang="ru-RU"/>
          </a:p>
          <a:p>
            <a:r>
              <a:rPr baseline="0" b="1" dirty="0" lang="ru-RU"/>
              <a:t>Недостаток: нужен ментор, но он может быть внешним и временным! </a:t>
            </a:r>
            <a:br>
              <a:rPr baseline="0" b="1" dirty="0" lang="ru-RU"/>
            </a:br>
            <a:r>
              <a:rPr baseline="0" dirty="0" lang="ru-RU"/>
              <a:t/>
            </a:r>
            <a:br>
              <a:rPr baseline="0" dirty="0" lang="ru-RU"/>
            </a:br>
            <a:r>
              <a:rPr baseline="0" dirty="0" lang="ru-RU"/>
              <a:t>Выгоды: отлично подходит в отношении дешевых молодых специалистов (экономит ТСО), – высокая скорость и эффективность обучения </a:t>
            </a:r>
            <a:endParaRPr dirty="0" lang="ru-RU"/>
          </a:p>
        </p:txBody>
      </p:sp>
      <p:sp>
        <p:nvSpPr>
          <p:cNvPr id="104866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pPr indent="-228600" marL="228600">
              <a:buAutoNum type="arabicPeriod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Концепции и понятия ИБ </a:t>
            </a:r>
            <a:r>
              <a:rPr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dirty="0" sz="1200" i="1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должен</a:t>
            </a:r>
            <a:r>
              <a:rPr baseline="0" dirty="0" sz="1200" i="1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уметь отличать уязвимость от угрозы и т.д.</a:t>
            </a:r>
          </a:p>
          <a:p>
            <a:pPr indent="-228600" marL="228600">
              <a:buAutoNum type="arabicPeriod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Знание</a:t>
            </a:r>
            <a:r>
              <a:rPr baseline="0"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уязвимостей: </a:t>
            </a:r>
            <a:r>
              <a:rPr b="1" dirty="0" sz="12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OWASP top 10 web </a:t>
            </a:r>
            <a:r>
              <a:rPr b="1" dirty="0" sz="1200" kern="1200" lang="en-US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</a:t>
            </a: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b="1" dirty="0" lang="en-US">
                <a:hlinkClick r:id="rId1"/>
              </a:rPr>
              <a:t>CWE Top 25 Most Dangerous Software Weaknesses</a:t>
            </a:r>
            <a:r>
              <a:rPr b="1" dirty="0" lang="ru-RU"/>
              <a:t>,</a:t>
            </a:r>
            <a:r>
              <a:rPr baseline="0" b="1" dirty="0" lang="ru-RU"/>
              <a:t> п</a:t>
            </a:r>
            <a:r>
              <a:rPr b="1" dirty="0" lang="ru-RU"/>
              <a:t>онимание последовательности эксплуатации </a:t>
            </a:r>
            <a:r>
              <a:rPr b="1" dirty="0" lang="en-US">
                <a:hlinkClick r:id="rId2"/>
              </a:rPr>
              <a:t>https://attack.mitre.org/</a:t>
            </a:r>
            <a:endParaRPr b="1" dirty="0" lang="ru-RU"/>
          </a:p>
          <a:p>
            <a:pPr indent="-228600" marL="228600">
              <a:buAutoNum type="arabicPeriod"/>
            </a:pPr>
            <a:r>
              <a:rPr b="1" dirty="0" lang="ru-RU"/>
              <a:t>Общие технологии обеспечения ИБ: </a:t>
            </a:r>
            <a:r>
              <a:rPr b="1" dirty="0" lang="en-US"/>
              <a:t>CIA</a:t>
            </a:r>
            <a:r>
              <a:rPr baseline="0" b="1" dirty="0" lang="en-US"/>
              <a:t> </a:t>
            </a:r>
            <a:r>
              <a:rPr baseline="0" b="1" dirty="0" lang="ru-RU"/>
              <a:t>+ А, </a:t>
            </a:r>
            <a:r>
              <a:rPr b="1" dirty="0" lang="ru-RU"/>
              <a:t>ААА</a:t>
            </a:r>
            <a:r>
              <a:rPr baseline="0" b="1" dirty="0" lang="ru-RU"/>
              <a:t> </a:t>
            </a:r>
            <a:r>
              <a:rPr baseline="0" dirty="0" lang="ru-RU"/>
              <a:t>-  </a:t>
            </a:r>
            <a:r>
              <a:rPr baseline="0" dirty="0" i="1" lang="ru-RU"/>
              <a:t>*задать в зал вопрос кто рассматривает и аутентичность)</a:t>
            </a:r>
            <a:r>
              <a:rPr dirty="0" i="1" lang="ru-RU"/>
              <a:t> </a:t>
            </a:r>
          </a:p>
          <a:p>
            <a:pPr indent="-228600" marL="228600">
              <a:buAutoNum type="arabicPeriod"/>
            </a:pPr>
            <a:r>
              <a:rPr b="1" dirty="0" sz="1200" kern="1200" lang="ru-RU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Технолгии</a:t>
            </a: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SSDLC</a:t>
            </a: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baseline="0"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популярные технические стеки и </a:t>
            </a:r>
            <a:r>
              <a:rPr baseline="0" b="1" dirty="0" sz="1200" kern="1200" lang="ru-RU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технолгии</a:t>
            </a:r>
            <a:r>
              <a:rPr baseline="0"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разработки</a:t>
            </a:r>
            <a:r>
              <a:rPr baseline="0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dirty="0" sz="1200" kern="1200" lang="ru-RU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 marL="228600">
              <a:buAutoNum type="arabicPeriod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Порядок реализации и тестирования функций безопасности</a:t>
            </a:r>
            <a:r>
              <a:rPr baseline="0"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baseline="0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baseline="0" dirty="0" sz="1200" i="1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*важный момент, рассказываю как обычно отклоняют от себя все что имеет слово безопасность.</a:t>
            </a:r>
          </a:p>
          <a:p>
            <a:pPr indent="-228600" marL="228600">
              <a:buAutoNum type="arabicPeriod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Моделирование угроз по STRIDE и качественная оценка рисков DREAD</a:t>
            </a:r>
            <a:endParaRPr b="1" dirty="0" sz="1200" kern="1200" lang="en-US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 marL="228600">
              <a:buAutoNum type="arabicPeriod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</a:t>
            </a:r>
            <a:r>
              <a:rPr baseline="0"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язык программирования</a:t>
            </a:r>
            <a:endParaRPr b="1" dirty="0" sz="1200" kern="1200" lang="ru-RU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 marL="228600">
              <a:buAutoNum type="arabicPeriod"/>
            </a:pPr>
            <a:r>
              <a:rPr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 работает SCA</a:t>
            </a:r>
            <a:r>
              <a:rPr b="1" dirty="0" sz="12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/SAST/DAST/CA </a:t>
            </a: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b="1" dirty="0" sz="1200" kern="1200" lang="ru-RU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b="1" dirty="0" sz="1200" kern="1200" lang="ru-RU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их внедрения </a:t>
            </a:r>
            <a:r>
              <a:rPr dirty="0" sz="1200" i="1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*например</a:t>
            </a:r>
            <a:r>
              <a:rPr baseline="0" dirty="0" sz="1200" i="1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надо знать что </a:t>
            </a:r>
            <a:r>
              <a:rPr baseline="0" dirty="0" sz="1200" i="1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 </a:t>
            </a:r>
            <a:r>
              <a:rPr baseline="0" dirty="0" sz="1200" i="1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дает хороший прирост уровня безопасности, не много занимает исправлений, но может быть долгим тестирование (например совместимости новой версии библиотеки)</a:t>
            </a:r>
          </a:p>
          <a:p>
            <a:pPr indent="-228600" marL="228600">
              <a:buAutoNum type="arabicPeriod"/>
            </a:pPr>
            <a:endParaRPr dirty="0" lang="ru-RU"/>
          </a:p>
        </p:txBody>
      </p:sp>
      <p:sp>
        <p:nvSpPr>
          <p:cNvPr id="104867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pPr indent="0" marL="0">
              <a:buNone/>
            </a:pPr>
            <a:r>
              <a:rPr b="0" dirty="0" i="1" lang="ru-RU"/>
              <a:t>Спросите</a:t>
            </a:r>
            <a:r>
              <a:rPr baseline="0" b="0" dirty="0" i="1" lang="ru-RU"/>
              <a:t> у кандидата а чему он научился (какой законченный навык он получил), что он сделал из задуманного и интересного ему, и, конечно, это должны быть факты и свидетельства.</a:t>
            </a:r>
            <a:endParaRPr b="0" dirty="0" i="1" lang="ru-RU"/>
          </a:p>
          <a:p>
            <a:pPr indent="-228600" marL="228600">
              <a:buAutoNum type="arabicPeriod"/>
            </a:pPr>
            <a:r>
              <a:rPr b="1" dirty="0" lang="ru-RU"/>
              <a:t>Учиться </a:t>
            </a:r>
          </a:p>
          <a:p>
            <a:pPr indent="-228600" marL="228600">
              <a:buAutoNum type="arabicPeriod"/>
            </a:pPr>
            <a:r>
              <a:rPr baseline="0" b="1" dirty="0" lang="ru-RU"/>
              <a:t>Мотивировать себя </a:t>
            </a:r>
            <a:r>
              <a:rPr baseline="0" dirty="0" lang="ru-RU"/>
              <a:t>- </a:t>
            </a:r>
            <a:r>
              <a:rPr baseline="0" dirty="0" i="1" lang="ru-RU"/>
              <a:t>*ему в этом деле должно быть что – то надо, причем надо – это не «розовые мечты» зарабатывать много денег в БР, а истинное желание что-то сделать. Очень хорошо описывает желание психолог А.В. </a:t>
            </a:r>
            <a:r>
              <a:rPr baseline="0" dirty="0" i="1" lang="ru-RU" err="1"/>
              <a:t>Курпатов</a:t>
            </a:r>
            <a:r>
              <a:rPr baseline="0" dirty="0" i="1" lang="ru-RU"/>
              <a:t>, говоря, что истинное желание есть нехватка и ярким ее примером служит нехватка воздуха если задержать </a:t>
            </a:r>
            <a:r>
              <a:rPr baseline="0" b="0" dirty="0" i="1" lang="ru-RU"/>
              <a:t>дыхание</a:t>
            </a:r>
          </a:p>
          <a:p>
            <a:pPr indent="-228600" marL="228600">
              <a:buAutoNum type="arabicPeriod"/>
            </a:pPr>
            <a:r>
              <a:rPr baseline="0" b="1" dirty="0" lang="ru-RU"/>
              <a:t>Реализовывать свои инициативы </a:t>
            </a:r>
            <a:r>
              <a:rPr baseline="0" dirty="0" i="1" lang="ru-RU"/>
              <a:t>– не скажу что это общее обязательное требование, но я его предъявляю</a:t>
            </a:r>
          </a:p>
          <a:p>
            <a:pPr algn="l" defTabSz="914400" eaLnBrk="1" fontAlgn="auto" hangingPunct="1" indent="-228600" latinLnBrk="0" lvl="0" marL="228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baseline="0"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Правила работы в корпоративной среде </a:t>
            </a:r>
            <a:r>
              <a:rPr baseline="0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baseline="0" dirty="0" sz="1200" i="1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оставлять артефакты переговоров и решений, базовые правила проведения совещаний и коммуникаций внутри</a:t>
            </a:r>
            <a:endParaRPr dirty="0" i="1" lang="en-US"/>
          </a:p>
          <a:p>
            <a:pPr indent="-228600" marL="228600">
              <a:buAutoNum type="arabicPeriod"/>
            </a:pPr>
            <a:endParaRPr dirty="0" i="1" lang="ru-RU"/>
          </a:p>
        </p:txBody>
      </p:sp>
      <p:sp>
        <p:nvSpPr>
          <p:cNvPr id="104868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2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7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ru-RU"/>
              <a:t/>
            </a:r>
            <a:br>
              <a:rPr dirty="0" lang="ru-RU"/>
            </a:br>
            <a:r>
              <a:rPr dirty="0" lang="ru-RU"/>
              <a:t>На данном начальном этапе организации</a:t>
            </a:r>
            <a:r>
              <a:rPr baseline="0" dirty="0" lang="ru-RU"/>
              <a:t> надо:</a:t>
            </a:r>
          </a:p>
          <a:p>
            <a:endParaRPr baseline="0" dirty="0" lang="ru-RU"/>
          </a:p>
          <a:p>
            <a:pPr indent="-228600" marL="228600">
              <a:buAutoNum type="arabicPeriod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Оценить текущую ситуацию и предложить оптимальный процесс БР, технологии и инструменты.</a:t>
            </a:r>
            <a:r>
              <a:rPr baseline="0"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baseline="0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</a:t>
            </a:r>
            <a:r>
              <a:rPr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ля</a:t>
            </a:r>
            <a:r>
              <a:rPr baseline="0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этого специалисту нужны: а) в первую очередь </a:t>
            </a:r>
            <a:r>
              <a:rPr baseline="0"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понимание отечественного ГОСТ 56939 и требований законодательства по БР</a:t>
            </a:r>
            <a:r>
              <a:rPr baseline="0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(ФСТЭК в первую очередь) , б) во вторую </a:t>
            </a:r>
            <a:r>
              <a:rPr baseline="0"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понимание иностранных </a:t>
            </a:r>
            <a:r>
              <a:rPr b="1" dirty="0" sz="12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OWASP SAMM, BSIMM</a:t>
            </a:r>
            <a:r>
              <a:rPr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baseline="0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 же специалист должен в)  знать </a:t>
            </a:r>
            <a:r>
              <a:rPr baseline="0"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порядок проведения «классического» аудита по ИБ и лучшие практики по данной теме</a:t>
            </a:r>
            <a:r>
              <a:rPr baseline="0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baseline="0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baseline="0" dirty="0" sz="1200" kern="1200" lang="ru-RU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 marL="228600">
              <a:buAutoNum type="arabicPeriod"/>
            </a:pPr>
            <a:endParaRPr baseline="0" dirty="0" sz="1200" kern="1200" lang="ru-RU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 lvl="1" marL="685800">
              <a:buFont typeface="Arial" panose="020B0604020202020204" pitchFamily="34" charset="0"/>
              <a:buChar char="•"/>
            </a:pPr>
            <a:endParaRPr baseline="0" dirty="0" lang="ru-RU"/>
          </a:p>
        </p:txBody>
      </p:sp>
      <p:sp>
        <p:nvSpPr>
          <p:cNvPr id="104871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8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dirty="0" lang="ru-RU"/>
              <a:t>Отдельное искусство </a:t>
            </a:r>
            <a:r>
              <a:rPr baseline="0" b="1" dirty="0" lang="ru-RU"/>
              <a:t>уметь презентовать свое видение ситуации и отстоять предлагаемое решение</a:t>
            </a:r>
            <a:r>
              <a:rPr baseline="0" dirty="0" lang="ru-RU"/>
              <a:t>, уверен здесь никак не обойтись без базовых </a:t>
            </a:r>
            <a:r>
              <a:rPr baseline="0" b="1" dirty="0" lang="ru-RU"/>
              <a:t>навыков презентаций и публичных выступлений</a:t>
            </a:r>
            <a:r>
              <a:rPr baseline="0" dirty="0" lang="ru-RU"/>
              <a:t>. </a:t>
            </a:r>
          </a:p>
          <a:p>
            <a:endParaRPr dirty="0" lang="ru-RU"/>
          </a:p>
          <a:p>
            <a:r>
              <a:rPr dirty="0" lang="ru-RU"/>
              <a:t>Я</a:t>
            </a:r>
            <a:r>
              <a:rPr baseline="0" dirty="0" lang="ru-RU"/>
              <a:t> часто видел ситуации (и сам был в них действующим лицом), когда руководство глядя на красивую схему БР спрашивает «сколько это будет стоить», а инженер кроме числового формата должен </a:t>
            </a:r>
            <a:r>
              <a:rPr baseline="0" b="1" dirty="0" lang="ru-RU"/>
              <a:t>понимать как составлять первичную бюджетную оценку проекта</a:t>
            </a:r>
            <a:r>
              <a:rPr baseline="0" dirty="0" lang="ru-RU"/>
              <a:t> вообще не понимает как это сделать и какой результат хочет получить руководство. Обязательно надо. Отмечу, что привычка думать какой результат хочет руководство (а при необходимости и переспрашивать)  помимо очевидного повышения вероятности «попасть  в 10» обеспечивает лояльность «сверху».</a:t>
            </a:r>
            <a:br>
              <a:rPr baseline="0" dirty="0" lang="ru-RU"/>
            </a:br>
            <a:r>
              <a:rPr baseline="0" dirty="0" lang="ru-RU"/>
              <a:t/>
            </a:r>
            <a:br>
              <a:rPr baseline="0" dirty="0" lang="ru-RU"/>
            </a:br>
            <a:endParaRPr baseline="0" dirty="0" lang="ru-RU"/>
          </a:p>
        </p:txBody>
      </p:sp>
      <p:sp>
        <p:nvSpPr>
          <p:cNvPr id="104872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4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b="1" dirty="0" lang="ru-RU"/>
              <a:t>Потребности, которые закрываются</a:t>
            </a:r>
            <a:endParaRPr dirty="0" lang="ru-RU"/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Внедрить инструменты "джентельменского набора"</a:t>
            </a:r>
            <a:endParaRPr b="1" dirty="0" lang="ru-RU"/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sz="1200" kern="1200"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Описать процесс</a:t>
            </a:r>
          </a:p>
          <a:p>
            <a:r>
              <a:rPr b="1" dirty="0" lang="ru-RU"/>
              <a:t>Навыки и знания</a:t>
            </a:r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lang="ru-RU"/>
              <a:t>Практический опыт интеграции SAST (</a:t>
            </a:r>
            <a:r>
              <a:rPr b="1" dirty="0" lang="ru-RU" err="1"/>
              <a:t>SonarQube</a:t>
            </a:r>
            <a:r>
              <a:rPr b="1" dirty="0" lang="ru-RU"/>
              <a:t>, </a:t>
            </a:r>
            <a:r>
              <a:rPr b="1" dirty="0" lang="ru-RU" err="1"/>
              <a:t>Semgrep</a:t>
            </a:r>
            <a:r>
              <a:rPr b="1" dirty="0" lang="ru-RU"/>
              <a:t>), DAST (OWASP ZAP), SCA (</a:t>
            </a:r>
            <a:r>
              <a:rPr b="1" dirty="0" lang="en-US"/>
              <a:t>Dependency Track)</a:t>
            </a:r>
            <a:r>
              <a:rPr b="1" dirty="0" lang="ru-RU"/>
              <a:t> и </a:t>
            </a:r>
            <a:r>
              <a:rPr b="1" dirty="0" lang="ru-RU" err="1"/>
              <a:t>Container</a:t>
            </a:r>
            <a:r>
              <a:rPr b="1" dirty="0" lang="ru-RU"/>
              <a:t> </a:t>
            </a:r>
            <a:r>
              <a:rPr b="1" dirty="0" lang="ru-RU" err="1"/>
              <a:t>Analysis</a:t>
            </a:r>
            <a:r>
              <a:rPr b="1" dirty="0" lang="en-US"/>
              <a:t> (</a:t>
            </a:r>
            <a:r>
              <a:rPr b="1" dirty="0" lang="en-US" err="1"/>
              <a:t>Trivy</a:t>
            </a:r>
            <a:r>
              <a:rPr b="1" dirty="0" lang="en-US"/>
              <a:t>)</a:t>
            </a:r>
            <a:r>
              <a:rPr b="1" dirty="0" lang="ru-RU"/>
              <a:t> в </a:t>
            </a:r>
            <a:r>
              <a:rPr b="1" dirty="0" lang="ru-RU" err="1"/>
              <a:t>GitLab</a:t>
            </a:r>
            <a:r>
              <a:rPr b="1" dirty="0" lang="ru-RU"/>
              <a:t>/</a:t>
            </a:r>
            <a:r>
              <a:rPr b="1" dirty="0" lang="ru-RU" err="1"/>
              <a:t>GitHub</a:t>
            </a:r>
            <a:r>
              <a:rPr b="1" dirty="0" lang="ru-RU"/>
              <a:t>.</a:t>
            </a:r>
          </a:p>
          <a:p>
            <a:endParaRPr dirty="0" lang="ru-RU"/>
          </a:p>
        </p:txBody>
      </p:sp>
      <p:sp>
        <p:nvSpPr>
          <p:cNvPr id="104874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C3D936D-84CF-4863-A16B-D271C78D18DC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hyperlink" Target="https://sigma-it.ru/" TargetMode="External"/><Relationship Id="rId3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5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53" name="Рисунок 1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58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58968" y="2077123"/>
            <a:ext cx="9286731" cy="1138919"/>
          </a:xfrm>
          <a:effectLst/>
        </p:spPr>
        <p:txBody>
          <a:bodyPr anchor="ctr">
            <a:noAutofit/>
          </a:bodyPr>
          <a:lstStyle>
            <a:lvl1pPr algn="l" indent="0" marL="0">
              <a:buNone/>
              <a:defRPr b="0" sz="3200">
                <a:solidFill>
                  <a:schemeClr val="bg1"/>
                </a:solidFill>
                <a:latin typeface="+mj-lt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dirty="0" lang="ru-RU"/>
              <a:t>Образец заголовка</a:t>
            </a:r>
          </a:p>
        </p:txBody>
      </p:sp>
      <p:pic>
        <p:nvPicPr>
          <p:cNvPr id="2097154" name="Рисунок 7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60350" y="3598125"/>
            <a:ext cx="10610161" cy="2102530"/>
          </a:xfrm>
          <a:prstGeom prst="rect"/>
        </p:spPr>
      </p:pic>
      <p:pic>
        <p:nvPicPr>
          <p:cNvPr id="2097155" name="Рисунок 8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hqprint"/>
          <a:stretch>
            <a:fillRect/>
          </a:stretch>
        </p:blipFill>
        <p:spPr>
          <a:xfrm>
            <a:off x="758968" y="701675"/>
            <a:ext cx="2643512" cy="568094"/>
          </a:xfrm>
          <a:prstGeom prst="rect"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стороны 1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Прямоугольник 17"/>
          <p:cNvSpPr/>
          <p:nvPr userDrawn="1"/>
        </p:nvSpPr>
        <p:spPr>
          <a:xfrm>
            <a:off x="0" y="-2"/>
            <a:ext cx="12191999" cy="6858001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2" name="Прямоугольник 10"/>
          <p:cNvSpPr/>
          <p:nvPr userDrawn="1"/>
        </p:nvSpPr>
        <p:spPr>
          <a:xfrm>
            <a:off x="0" y="-1"/>
            <a:ext cx="6096000" cy="6858001"/>
          </a:xfrm>
          <a:prstGeom prst="rect"/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3" name="Прямоугольник 2"/>
          <p:cNvSpPr/>
          <p:nvPr/>
        </p:nvSpPr>
        <p:spPr>
          <a:xfrm>
            <a:off x="0" y="-1"/>
            <a:ext cx="6096000" cy="6858001"/>
          </a:xfrm>
          <a:prstGeom prst="rect"/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4" name="Прямоугольник 4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5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636" name="Номер слайда 12"/>
          <p:cNvSpPr txBox="1"/>
          <p:nvPr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637" name="Прямоугольник 8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8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639" name="Заголовок 1"/>
          <p:cNvSpPr>
            <a:spLocks noGrp="1"/>
          </p:cNvSpPr>
          <p:nvPr>
            <p:ph type="title"/>
          </p:nvPr>
        </p:nvSpPr>
        <p:spPr>
          <a:xfrm>
            <a:off x="914400" y="537792"/>
            <a:ext cx="10618788" cy="480131"/>
          </a:xfrm>
        </p:spPr>
        <p:txBody>
          <a:bodyPr wrap="square"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640" name="Прямоугольник 11"/>
          <p:cNvSpPr/>
          <p:nvPr userDrawn="1"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41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642" name="Номер слайда 12"/>
          <p:cNvSpPr txBox="1"/>
          <p:nvPr userDrawn="1"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643" name="Прямоугольник 14"/>
          <p:cNvSpPr/>
          <p:nvPr userDrawn="1"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44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е стороны 2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1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591" name="Прямоугольник 2"/>
          <p:cNvSpPr/>
          <p:nvPr/>
        </p:nvSpPr>
        <p:spPr>
          <a:xfrm>
            <a:off x="0" y="-1"/>
            <a:ext cx="6096000" cy="6858001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92" name="Прямоугольник 4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93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594" name="Номер слайда 12"/>
          <p:cNvSpPr txBox="1"/>
          <p:nvPr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595" name="Прямоугольник 8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96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>
          <a:xfrm>
            <a:off x="914400" y="537792"/>
            <a:ext cx="10618788" cy="480131"/>
          </a:xfrm>
        </p:spPr>
        <p:txBody>
          <a:bodyPr wrap="square">
            <a:spAutoFit/>
          </a:bodyPr>
          <a:lstStyle>
            <a:lvl1pPr algn="r">
              <a:defRPr b="1" sz="2800">
                <a:solidFill>
                  <a:schemeClr val="bg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598" name="Прямоугольник 11"/>
          <p:cNvSpPr/>
          <p:nvPr userDrawn="1"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99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600" name="Номер слайда 12"/>
          <p:cNvSpPr txBox="1"/>
          <p:nvPr userDrawn="1"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601" name="Прямоугольник 14"/>
          <p:cNvSpPr/>
          <p:nvPr userDrawn="1"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02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иний градиент 1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Рисунок 9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70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878" name="Заголовок 1"/>
          <p:cNvSpPr>
            <a:spLocks noGrp="1"/>
          </p:cNvSpPr>
          <p:nvPr>
            <p:ph type="title"/>
          </p:nvPr>
        </p:nvSpPr>
        <p:spPr>
          <a:xfrm>
            <a:off x="1574800" y="537792"/>
            <a:ext cx="9958389" cy="480131"/>
          </a:xfrm>
        </p:spPr>
        <p:txBody>
          <a:bodyPr wrap="square">
            <a:spAutoFit/>
          </a:bodyPr>
          <a:lstStyle>
            <a:lvl1pPr algn="r">
              <a:defRPr b="1"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 lang="ru-RU"/>
          </a:p>
        </p:txBody>
      </p:sp>
      <p:sp>
        <p:nvSpPr>
          <p:cNvPr id="1048879" name="Номер слайда 12"/>
          <p:cNvSpPr txBox="1"/>
          <p:nvPr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80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81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cxnSp>
        <p:nvCxnSpPr>
          <p:cNvPr id="3145731" name="Прямая соединительная линия 11"/>
          <p:cNvCxnSpPr>
            <a:cxnSpLocks/>
          </p:cNvCxnSpPr>
          <p:nvPr userDrawn="1"/>
        </p:nvCxnSpPr>
        <p:spPr>
          <a:xfrm>
            <a:off x="658813" y="1096673"/>
            <a:ext cx="11533187" cy="0"/>
          </a:xfrm>
          <a:prstGeom prst="line"/>
          <a:ln w="12700">
            <a:solidFill>
              <a:schemeClr val="accent1">
                <a:lumMod val="20000"/>
                <a:lumOff val="8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иний градиент 2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Прямоугольник 6"/>
          <p:cNvSpPr/>
          <p:nvPr userDrawn="1"/>
        </p:nvSpPr>
        <p:spPr>
          <a:xfrm>
            <a:off x="0" y="0"/>
            <a:ext cx="12191999" cy="6858000"/>
          </a:xfrm>
          <a:prstGeom prst="rect"/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2">
                  <a:lumMod val="5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16" name="Прямоугольник 9"/>
          <p:cNvSpPr/>
          <p:nvPr/>
        </p:nvSpPr>
        <p:spPr>
          <a:xfrm>
            <a:off x="0" y="0"/>
            <a:ext cx="12191999" cy="6858000"/>
          </a:xfrm>
          <a:prstGeom prst="rect"/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2">
                  <a:lumMod val="5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17" name="Заголовок 1"/>
          <p:cNvSpPr>
            <a:spLocks noGrp="1"/>
          </p:cNvSpPr>
          <p:nvPr>
            <p:ph type="title"/>
          </p:nvPr>
        </p:nvSpPr>
        <p:spPr>
          <a:xfrm>
            <a:off x="1574800" y="537792"/>
            <a:ext cx="9958389" cy="480131"/>
          </a:xfrm>
        </p:spPr>
        <p:txBody>
          <a:bodyPr wrap="square">
            <a:spAutoFit/>
          </a:bodyPr>
          <a:lstStyle>
            <a:lvl1pPr algn="r">
              <a:defRPr b="1"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 lang="ru-RU"/>
          </a:p>
        </p:txBody>
      </p:sp>
      <p:sp>
        <p:nvSpPr>
          <p:cNvPr id="1048818" name="Номер слайда 12"/>
          <p:cNvSpPr txBox="1"/>
          <p:nvPr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19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20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cxnSp>
        <p:nvCxnSpPr>
          <p:cNvPr id="3145729" name="Прямая соединительная линия 11"/>
          <p:cNvCxnSpPr>
            <a:cxnSpLocks/>
          </p:cNvCxnSpPr>
          <p:nvPr userDrawn="1"/>
        </p:nvCxnSpPr>
        <p:spPr>
          <a:xfrm>
            <a:off x="658813" y="1096673"/>
            <a:ext cx="11533187" cy="0"/>
          </a:xfrm>
          <a:prstGeom prst="line"/>
          <a:ln w="12700">
            <a:solidFill>
              <a:schemeClr val="accent1">
                <a:lumMod val="20000"/>
                <a:lumOff val="8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4 объекта_бело-голубой фон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Прямоугольник 17"/>
          <p:cNvSpPr/>
          <p:nvPr userDrawn="1"/>
        </p:nvSpPr>
        <p:spPr>
          <a:xfrm>
            <a:off x="0" y="0"/>
            <a:ext cx="12192000" cy="6858000"/>
          </a:xfrm>
          <a:prstGeom prst="rect"/>
          <a:gradFill flip="none" rotWithShape="1">
            <a:gsLst>
              <a:gs pos="3000">
                <a:schemeClr val="bg2"/>
              </a:gs>
              <a:gs pos="28000">
                <a:srgbClr val="F5F9FF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86" name="Объект 2"/>
          <p:cNvSpPr>
            <a:spLocks noGrp="1"/>
          </p:cNvSpPr>
          <p:nvPr>
            <p:ph idx="1"/>
          </p:nvPr>
        </p:nvSpPr>
        <p:spPr>
          <a:xfrm>
            <a:off x="843951" y="2445355"/>
            <a:ext cx="2518914" cy="362310"/>
          </a:xfrm>
        </p:spPr>
        <p:txBody>
          <a:bodyPr/>
          <a:lstStyle>
            <a:lvl1pPr indent="0" marL="0">
              <a:buNone/>
              <a:defRPr b="1" sz="1800">
                <a:solidFill>
                  <a:schemeClr val="tx1"/>
                </a:solidFill>
              </a:defRPr>
            </a:lvl1pPr>
          </a:lstStyle>
          <a:p>
            <a:pPr lvl="0"/>
            <a:r>
              <a:rPr dirty="0" lang="ru-RU"/>
              <a:t>Образец текста</a:t>
            </a:r>
          </a:p>
        </p:txBody>
      </p:sp>
      <p:sp>
        <p:nvSpPr>
          <p:cNvPr id="1048787" name="Объект 2"/>
          <p:cNvSpPr>
            <a:spLocks noGrp="1"/>
          </p:cNvSpPr>
          <p:nvPr>
            <p:ph idx="10"/>
          </p:nvPr>
        </p:nvSpPr>
        <p:spPr>
          <a:xfrm>
            <a:off x="843951" y="2889160"/>
            <a:ext cx="2518914" cy="1993391"/>
          </a:xfrm>
        </p:spPr>
        <p:txBody>
          <a:bodyPr>
            <a:normAutofit/>
          </a:bodyPr>
          <a:lstStyle>
            <a:lvl1pPr indent="0" marL="0">
              <a:buNone/>
              <a:defRPr b="0"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88" name="Объект 2"/>
          <p:cNvSpPr>
            <a:spLocks noGrp="1"/>
          </p:cNvSpPr>
          <p:nvPr>
            <p:ph idx="11"/>
          </p:nvPr>
        </p:nvSpPr>
        <p:spPr>
          <a:xfrm>
            <a:off x="3577086" y="2445355"/>
            <a:ext cx="2518914" cy="362310"/>
          </a:xfrm>
        </p:spPr>
        <p:txBody>
          <a:bodyPr/>
          <a:lstStyle>
            <a:lvl1pPr indent="0" marL="0">
              <a:buNone/>
              <a:defRPr b="1"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89" name="Объект 2"/>
          <p:cNvSpPr>
            <a:spLocks noGrp="1"/>
          </p:cNvSpPr>
          <p:nvPr>
            <p:ph idx="12"/>
          </p:nvPr>
        </p:nvSpPr>
        <p:spPr>
          <a:xfrm>
            <a:off x="3577086" y="2889160"/>
            <a:ext cx="2518914" cy="1993391"/>
          </a:xfrm>
        </p:spPr>
        <p:txBody>
          <a:bodyPr>
            <a:normAutofit/>
          </a:bodyPr>
          <a:lstStyle>
            <a:lvl1pPr indent="0" marL="0">
              <a:buNone/>
              <a:defRPr b="0"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90" name="Объект 2"/>
          <p:cNvSpPr>
            <a:spLocks noGrp="1"/>
          </p:cNvSpPr>
          <p:nvPr>
            <p:ph idx="13"/>
          </p:nvPr>
        </p:nvSpPr>
        <p:spPr>
          <a:xfrm>
            <a:off x="6310221" y="2445355"/>
            <a:ext cx="2518914" cy="362310"/>
          </a:xfrm>
        </p:spPr>
        <p:txBody>
          <a:bodyPr/>
          <a:lstStyle>
            <a:lvl1pPr indent="0" marL="0">
              <a:buNone/>
              <a:defRPr b="1"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91" name="Объект 2"/>
          <p:cNvSpPr>
            <a:spLocks noGrp="1"/>
          </p:cNvSpPr>
          <p:nvPr>
            <p:ph idx="14"/>
          </p:nvPr>
        </p:nvSpPr>
        <p:spPr>
          <a:xfrm>
            <a:off x="6310221" y="2889160"/>
            <a:ext cx="2518914" cy="1993391"/>
          </a:xfrm>
        </p:spPr>
        <p:txBody>
          <a:bodyPr>
            <a:normAutofit/>
          </a:bodyPr>
          <a:lstStyle>
            <a:lvl1pPr indent="0" marL="0">
              <a:buNone/>
              <a:defRPr b="0"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92" name="Объект 2"/>
          <p:cNvSpPr>
            <a:spLocks noGrp="1"/>
          </p:cNvSpPr>
          <p:nvPr>
            <p:ph idx="15"/>
          </p:nvPr>
        </p:nvSpPr>
        <p:spPr>
          <a:xfrm>
            <a:off x="9043356" y="2445355"/>
            <a:ext cx="2518914" cy="362310"/>
          </a:xfrm>
        </p:spPr>
        <p:txBody>
          <a:bodyPr/>
          <a:lstStyle>
            <a:lvl1pPr indent="0" marL="0">
              <a:buNone/>
              <a:defRPr b="1"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93" name="Объект 2"/>
          <p:cNvSpPr>
            <a:spLocks noGrp="1"/>
          </p:cNvSpPr>
          <p:nvPr>
            <p:ph idx="16"/>
          </p:nvPr>
        </p:nvSpPr>
        <p:spPr>
          <a:xfrm>
            <a:off x="9043356" y="2889160"/>
            <a:ext cx="2518914" cy="1993391"/>
          </a:xfrm>
        </p:spPr>
        <p:txBody>
          <a:bodyPr>
            <a:normAutofit/>
          </a:bodyPr>
          <a:lstStyle>
            <a:lvl1pPr indent="0" marL="0">
              <a:buNone/>
              <a:defRPr b="0"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94" name="Заголовок 1"/>
          <p:cNvSpPr>
            <a:spLocks noGrp="1"/>
          </p:cNvSpPr>
          <p:nvPr>
            <p:ph type="title"/>
          </p:nvPr>
        </p:nvSpPr>
        <p:spPr>
          <a:xfrm>
            <a:off x="843951" y="537792"/>
            <a:ext cx="10689237" cy="480131"/>
          </a:xfrm>
        </p:spPr>
        <p:txBody>
          <a:bodyPr wrap="square"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Прямоугольник 7"/>
          <p:cNvSpPr/>
          <p:nvPr userDrawn="1"/>
        </p:nvSpPr>
        <p:spPr>
          <a:xfrm>
            <a:off x="0" y="0"/>
            <a:ext cx="12192000" cy="6858000"/>
          </a:xfrm>
          <a:prstGeom prst="rect"/>
          <a:gradFill flip="none" rotWithShape="1">
            <a:gsLst>
              <a:gs pos="3000">
                <a:schemeClr val="bg2"/>
              </a:gs>
              <a:gs pos="28000">
                <a:srgbClr val="F5F9FF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47" name="Текст 2"/>
          <p:cNvSpPr>
            <a:spLocks noGrp="1"/>
          </p:cNvSpPr>
          <p:nvPr>
            <p:ph type="body" idx="1"/>
          </p:nvPr>
        </p:nvSpPr>
        <p:spPr>
          <a:xfrm>
            <a:off x="1055838" y="1828799"/>
            <a:ext cx="5157787" cy="676275"/>
          </a:xfrm>
        </p:spPr>
        <p:txBody>
          <a:bodyPr anchor="t" anchorCtr="0">
            <a:noAutofit/>
          </a:bodyPr>
          <a:lstStyle>
            <a:lvl1pPr indent="0" marL="0">
              <a:buNone/>
              <a:defRPr b="1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dirty="0" lang="ru-RU"/>
              <a:t>Образец текста</a:t>
            </a:r>
          </a:p>
        </p:txBody>
      </p:sp>
      <p:sp>
        <p:nvSpPr>
          <p:cNvPr id="1048848" name="Объект 3"/>
          <p:cNvSpPr>
            <a:spLocks noGrp="1"/>
          </p:cNvSpPr>
          <p:nvPr>
            <p:ph sz="half" idx="2"/>
          </p:nvPr>
        </p:nvSpPr>
        <p:spPr>
          <a:xfrm>
            <a:off x="1055838" y="2505075"/>
            <a:ext cx="5157787" cy="3684588"/>
          </a:xfrm>
        </p:spPr>
        <p:txBody>
          <a:bodyPr>
            <a:normAutofit/>
          </a:bodyPr>
          <a:lstStyle>
            <a:lvl1pPr indent="0" marL="0">
              <a:buNone/>
              <a:defRPr sz="1200">
                <a:solidFill>
                  <a:schemeClr val="tx1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200"/>
            </a:lvl3pPr>
            <a:lvl4pPr indent="0" marL="1371600">
              <a:buNone/>
              <a:defRPr sz="1200"/>
            </a:lvl4pPr>
            <a:lvl5pPr indent="0" marL="182880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49" name="Текст 4"/>
          <p:cNvSpPr>
            <a:spLocks noGrp="1"/>
          </p:cNvSpPr>
          <p:nvPr>
            <p:ph type="body" sz="quarter" idx="3"/>
          </p:nvPr>
        </p:nvSpPr>
        <p:spPr>
          <a:xfrm>
            <a:off x="6350000" y="1828799"/>
            <a:ext cx="5183188" cy="676275"/>
          </a:xfrm>
        </p:spPr>
        <p:txBody>
          <a:bodyPr anchor="t" anchorCtr="0">
            <a:noAutofit/>
          </a:bodyPr>
          <a:lstStyle>
            <a:lvl1pPr indent="0" marL="0">
              <a:buNone/>
              <a:defRPr b="1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50" name="Объект 5"/>
          <p:cNvSpPr>
            <a:spLocks noGrp="1"/>
          </p:cNvSpPr>
          <p:nvPr>
            <p:ph sz="quarter" idx="4"/>
          </p:nvPr>
        </p:nvSpPr>
        <p:spPr>
          <a:xfrm>
            <a:off x="6350000" y="2505075"/>
            <a:ext cx="5183188" cy="3684588"/>
          </a:xfrm>
        </p:spPr>
        <p:txBody>
          <a:bodyPr>
            <a:normAutofit/>
          </a:bodyPr>
          <a:lstStyle>
            <a:lvl1pPr indent="0" marL="0">
              <a:buNone/>
              <a:defRPr sz="1200">
                <a:solidFill>
                  <a:schemeClr val="tx1"/>
                </a:solidFill>
              </a:defRPr>
            </a:lvl1pPr>
            <a:lvl2pPr indent="0" marL="457200">
              <a:buNone/>
              <a:defRPr sz="1200">
                <a:solidFill>
                  <a:srgbClr val="202020"/>
                </a:solidFill>
              </a:defRPr>
            </a:lvl2pPr>
            <a:lvl3pPr indent="0" marL="914400">
              <a:buNone/>
              <a:defRPr sz="1200">
                <a:solidFill>
                  <a:srgbClr val="202020"/>
                </a:solidFill>
              </a:defRPr>
            </a:lvl3pPr>
            <a:lvl4pPr indent="0" marL="1371600">
              <a:buNone/>
              <a:defRPr sz="1200">
                <a:solidFill>
                  <a:srgbClr val="202020"/>
                </a:solidFill>
              </a:defRPr>
            </a:lvl4pPr>
            <a:lvl5pPr indent="0" marL="1828800">
              <a:buNone/>
              <a:defRPr sz="1200">
                <a:solidFill>
                  <a:srgbClr val="20202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51" name="Заголовок 1"/>
          <p:cNvSpPr>
            <a:spLocks noGrp="1"/>
          </p:cNvSpPr>
          <p:nvPr>
            <p:ph type="title"/>
          </p:nvPr>
        </p:nvSpPr>
        <p:spPr>
          <a:xfrm>
            <a:off x="1055838" y="537791"/>
            <a:ext cx="10477350" cy="480131"/>
          </a:xfrm>
        </p:spPr>
        <p:txBody>
          <a:bodyPr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/>
          <a:gradFill flip="none" rotWithShape="1">
            <a:gsLst>
              <a:gs pos="3000">
                <a:schemeClr val="bg2"/>
              </a:gs>
              <a:gs pos="28000">
                <a:srgbClr val="F5F9FF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903" name="Заголовок 1"/>
          <p:cNvSpPr>
            <a:spLocks noGrp="1"/>
          </p:cNvSpPr>
          <p:nvPr>
            <p:ph type="title"/>
          </p:nvPr>
        </p:nvSpPr>
        <p:spPr>
          <a:xfrm>
            <a:off x="1160463" y="537792"/>
            <a:ext cx="10372227" cy="102105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904" name="Объект 2"/>
          <p:cNvSpPr>
            <a:spLocks noGrp="1"/>
          </p:cNvSpPr>
          <p:nvPr>
            <p:ph idx="1"/>
          </p:nvPr>
        </p:nvSpPr>
        <p:spPr>
          <a:xfrm>
            <a:off x="1323365" y="2461848"/>
            <a:ext cx="4772635" cy="3031586"/>
          </a:xfr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dirty="0" lang="ru-RU"/>
              <a:t>Образец текста</a:t>
            </a:r>
          </a:p>
          <a:p>
            <a:pPr lvl="1"/>
            <a:r>
              <a:rPr dirty="0" lang="ru-RU"/>
              <a:t>Второй уровень</a:t>
            </a:r>
          </a:p>
          <a:p>
            <a:pPr lvl="2"/>
            <a:r>
              <a:rPr dirty="0" lang="ru-RU"/>
              <a:t>Третий уровень</a:t>
            </a:r>
          </a:p>
          <a:p>
            <a:pPr lvl="3"/>
            <a:r>
              <a:rPr dirty="0" lang="ru-RU"/>
              <a:t>Четвертый уровень</a:t>
            </a:r>
          </a:p>
          <a:p>
            <a:pPr lvl="4"/>
            <a:r>
              <a:rPr dirty="0" lang="ru-RU"/>
              <a:t>Пятый уровень</a:t>
            </a:r>
          </a:p>
        </p:txBody>
      </p:sp>
      <p:sp>
        <p:nvSpPr>
          <p:cNvPr id="1048905" name="Объект 2"/>
          <p:cNvSpPr>
            <a:spLocks noGrp="1"/>
          </p:cNvSpPr>
          <p:nvPr>
            <p:ph idx="10"/>
          </p:nvPr>
        </p:nvSpPr>
        <p:spPr>
          <a:xfrm>
            <a:off x="6760553" y="2461848"/>
            <a:ext cx="4772635" cy="3031586"/>
          </a:xfr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dirty="0" lang="ru-RU"/>
              <a:t>Образец текста</a:t>
            </a:r>
          </a:p>
          <a:p>
            <a:pPr lvl="1"/>
            <a:r>
              <a:rPr dirty="0" lang="ru-RU"/>
              <a:t>Второй уровень</a:t>
            </a:r>
          </a:p>
          <a:p>
            <a:pPr lvl="2"/>
            <a:r>
              <a:rPr dirty="0" lang="ru-RU"/>
              <a:t>Третий уровень</a:t>
            </a:r>
          </a:p>
          <a:p>
            <a:pPr lvl="3"/>
            <a:r>
              <a:rPr dirty="0" lang="ru-RU"/>
              <a:t>Четвертый уровень</a:t>
            </a:r>
          </a:p>
          <a:p>
            <a:pPr lvl="4"/>
            <a:r>
              <a:rPr dirty="0"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/>
          <a:gradFill flip="none" rotWithShape="1">
            <a:gsLst>
              <a:gs pos="3000">
                <a:schemeClr val="bg2"/>
              </a:gs>
              <a:gs pos="28000">
                <a:srgbClr val="F5F9FF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75" name="Заголовок 1"/>
          <p:cNvSpPr>
            <a:spLocks noGrp="1"/>
          </p:cNvSpPr>
          <p:nvPr>
            <p:ph type="title"/>
          </p:nvPr>
        </p:nvSpPr>
        <p:spPr>
          <a:xfrm>
            <a:off x="1393971" y="537792"/>
            <a:ext cx="10139217" cy="480131"/>
          </a:xfrm>
        </p:spPr>
        <p:txBody>
          <a:bodyPr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876" name="Текст 2"/>
          <p:cNvSpPr>
            <a:spLocks noGrp="1"/>
          </p:cNvSpPr>
          <p:nvPr>
            <p:ph type="body" sz="quarter" idx="10"/>
          </p:nvPr>
        </p:nvSpPr>
        <p:spPr>
          <a:xfrm>
            <a:off x="6699746" y="2335236"/>
            <a:ext cx="4829346" cy="4154463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dirty="0" lang="ru-RU"/>
              <a:t>Образец текста</a:t>
            </a:r>
          </a:p>
          <a:p>
            <a:pPr lvl="1"/>
            <a:r>
              <a:rPr dirty="0" lang="ru-RU"/>
              <a:t>Второй уровень</a:t>
            </a:r>
          </a:p>
          <a:p>
            <a:pPr lvl="2"/>
            <a:r>
              <a:rPr dirty="0" lang="ru-RU"/>
              <a:t>Третий уровень</a:t>
            </a:r>
          </a:p>
          <a:p>
            <a:pPr lvl="3"/>
            <a:r>
              <a:rPr dirty="0" lang="ru-RU"/>
              <a:t>Четвертый уровень</a:t>
            </a:r>
          </a:p>
          <a:p>
            <a:pPr lvl="4"/>
            <a:r>
              <a:rPr dirty="0" lang="ru-RU"/>
              <a:t>Пятый уровень</a:t>
            </a:r>
          </a:p>
        </p:txBody>
      </p:sp>
      <p:sp>
        <p:nvSpPr>
          <p:cNvPr id="1048877" name="Диаграмма 5"/>
          <p:cNvSpPr>
            <a:spLocks noGrp="1"/>
          </p:cNvSpPr>
          <p:nvPr>
            <p:ph type="chart" sz="quarter" idx="13"/>
          </p:nvPr>
        </p:nvSpPr>
        <p:spPr>
          <a:xfrm>
            <a:off x="1393971" y="2335235"/>
            <a:ext cx="4500588" cy="4154464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Вставка диаграммы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3 блока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Прямоугольник 16"/>
          <p:cNvSpPr/>
          <p:nvPr userDrawn="1"/>
        </p:nvSpPr>
        <p:spPr>
          <a:xfrm>
            <a:off x="0" y="0"/>
            <a:ext cx="12191999" cy="685800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04" name="Рисунок 2"/>
          <p:cNvSpPr>
            <a:spLocks noGrp="1"/>
          </p:cNvSpPr>
          <p:nvPr>
            <p:ph type="pic" idx="1"/>
          </p:nvPr>
        </p:nvSpPr>
        <p:spPr>
          <a:xfrm>
            <a:off x="0" y="1"/>
            <a:ext cx="4851400" cy="2258290"/>
          </a:xfrm>
          <a:prstGeom prst="roundRect"/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05" name="Текст 3"/>
          <p:cNvSpPr>
            <a:spLocks noGrp="1"/>
          </p:cNvSpPr>
          <p:nvPr>
            <p:ph type="body" sz="half" idx="2"/>
          </p:nvPr>
        </p:nvSpPr>
        <p:spPr>
          <a:xfrm>
            <a:off x="5308600" y="2138580"/>
            <a:ext cx="6224588" cy="1290420"/>
          </a:xfrm>
        </p:spPr>
        <p:txBody>
          <a:bodyPr/>
          <a:lstStyle>
            <a:lvl1pPr indent="0" marL="0">
              <a:buNone/>
              <a:defRPr sz="1600">
                <a:solidFill>
                  <a:schemeClr val="tx1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06" name="Заголовок 1"/>
          <p:cNvSpPr>
            <a:spLocks noGrp="1"/>
          </p:cNvSpPr>
          <p:nvPr>
            <p:ph type="title"/>
          </p:nvPr>
        </p:nvSpPr>
        <p:spPr>
          <a:xfrm>
            <a:off x="5308600" y="537792"/>
            <a:ext cx="6224588" cy="480131"/>
          </a:xfrm>
        </p:spPr>
        <p:txBody>
          <a:bodyPr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807" name="Рисунок 2"/>
          <p:cNvSpPr>
            <a:spLocks noGrp="1"/>
          </p:cNvSpPr>
          <p:nvPr>
            <p:ph type="pic" idx="10"/>
          </p:nvPr>
        </p:nvSpPr>
        <p:spPr>
          <a:xfrm>
            <a:off x="0" y="2299856"/>
            <a:ext cx="4851400" cy="2258290"/>
          </a:xfrm>
          <a:prstGeom prst="roundRect"/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08" name="Рисунок 2"/>
          <p:cNvSpPr>
            <a:spLocks noGrp="1"/>
          </p:cNvSpPr>
          <p:nvPr>
            <p:ph type="pic" idx="11"/>
          </p:nvPr>
        </p:nvSpPr>
        <p:spPr>
          <a:xfrm>
            <a:off x="0" y="4599711"/>
            <a:ext cx="4851400" cy="2258290"/>
          </a:xfrm>
          <a:prstGeom prst="roundRect"/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09" name="Текст 3"/>
          <p:cNvSpPr>
            <a:spLocks noGrp="1"/>
          </p:cNvSpPr>
          <p:nvPr>
            <p:ph type="body" sz="half" idx="12"/>
          </p:nvPr>
        </p:nvSpPr>
        <p:spPr>
          <a:xfrm>
            <a:off x="5308600" y="3541556"/>
            <a:ext cx="6224588" cy="1290420"/>
          </a:xfrm>
        </p:spPr>
        <p:txBody>
          <a:bodyPr/>
          <a:lstStyle>
            <a:lvl1pPr indent="0" marL="0">
              <a:buNone/>
              <a:defRPr sz="1600">
                <a:solidFill>
                  <a:schemeClr val="tx1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10" name="Номер слайда 12"/>
          <p:cNvSpPr txBox="1"/>
          <p:nvPr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11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12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лева, текст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Текст 3"/>
          <p:cNvSpPr>
            <a:spLocks noGrp="1"/>
          </p:cNvSpPr>
          <p:nvPr>
            <p:ph type="body" sz="half" idx="2"/>
          </p:nvPr>
        </p:nvSpPr>
        <p:spPr>
          <a:xfrm>
            <a:off x="5308600" y="2138580"/>
            <a:ext cx="6224588" cy="1290420"/>
          </a:xfrm>
        </p:spPr>
        <p:txBody>
          <a:bodyPr/>
          <a:lstStyle>
            <a:lvl1pPr indent="0" marL="0">
              <a:buNone/>
              <a:defRPr sz="1600">
                <a:solidFill>
                  <a:schemeClr val="tx1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65" name="Заголовок 1"/>
          <p:cNvSpPr>
            <a:spLocks noGrp="1"/>
          </p:cNvSpPr>
          <p:nvPr>
            <p:ph type="title"/>
          </p:nvPr>
        </p:nvSpPr>
        <p:spPr>
          <a:xfrm>
            <a:off x="5308600" y="537792"/>
            <a:ext cx="6224588" cy="480131"/>
          </a:xfrm>
        </p:spPr>
        <p:txBody>
          <a:bodyPr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866" name="Рисунок 2"/>
          <p:cNvSpPr>
            <a:spLocks noGrp="1"/>
          </p:cNvSpPr>
          <p:nvPr>
            <p:ph type="pic" idx="11"/>
          </p:nvPr>
        </p:nvSpPr>
        <p:spPr>
          <a:xfrm>
            <a:off x="0" y="537792"/>
            <a:ext cx="4851400" cy="6320209"/>
          </a:xfrm>
          <a:prstGeom prst="round2SameRect">
            <a:avLst>
              <a:gd name="adj1" fmla="val 9861"/>
              <a:gd name="adj2" fmla="val 0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67" name="Текст 3"/>
          <p:cNvSpPr>
            <a:spLocks noGrp="1"/>
          </p:cNvSpPr>
          <p:nvPr>
            <p:ph type="body" sz="half" idx="12"/>
          </p:nvPr>
        </p:nvSpPr>
        <p:spPr>
          <a:xfrm>
            <a:off x="5308600" y="3541556"/>
            <a:ext cx="6224588" cy="1290420"/>
          </a:xfrm>
        </p:spPr>
        <p:txBody>
          <a:bodyPr/>
          <a:lstStyle>
            <a:lvl1pPr indent="0" marL="0">
              <a:buNone/>
              <a:defRPr sz="1600">
                <a:solidFill>
                  <a:schemeClr val="tx1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68" name="Прямоугольник 9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69" name="Номер слайда 12"/>
          <p:cNvSpPr txBox="1"/>
          <p:nvPr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70" name="Прямоугольник 10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71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72" name="Прямоугольник 13"/>
          <p:cNvSpPr/>
          <p:nvPr userDrawn="1"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73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 вариант 2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Прямоугольник 9"/>
          <p:cNvSpPr/>
          <p:nvPr userDrawn="1"/>
        </p:nvSpPr>
        <p:spPr>
          <a:xfrm>
            <a:off x="0" y="0"/>
            <a:ext cx="12192000" cy="685800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86" name="Прямоугольник 10"/>
          <p:cNvSpPr/>
          <p:nvPr userDrawn="1"/>
        </p:nvSpPr>
        <p:spPr>
          <a:xfrm>
            <a:off x="0" y="-1"/>
            <a:ext cx="12192000" cy="6858000"/>
          </a:xfrm>
          <a:prstGeom prst="rect"/>
          <a:gradFill flip="none" rotWithShape="1">
            <a:gsLst>
              <a:gs pos="3000">
                <a:schemeClr val="bg2"/>
              </a:gs>
              <a:gs pos="28000">
                <a:srgbClr val="F5F9FF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73" name="Рисунок 1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hqprint"/>
          <a:stretch>
            <a:fillRect/>
          </a:stretch>
        </p:blipFill>
        <p:spPr>
          <a:xfrm>
            <a:off x="783973" y="692150"/>
            <a:ext cx="2643512" cy="568094"/>
          </a:xfrm>
          <a:prstGeom prst="rect"/>
        </p:spPr>
      </p:pic>
      <p:sp>
        <p:nvSpPr>
          <p:cNvPr id="104888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58969" y="2551802"/>
            <a:ext cx="4741945" cy="535531"/>
          </a:xfrm>
          <a:effectLst/>
        </p:spPr>
        <p:txBody>
          <a:bodyPr anchor="ctr">
            <a:sp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anose="020B0604020202020204" pitchFamily="34" charset="0"/>
              <a:buNone/>
              <a:defRPr b="0" dirty="0" sz="3200" kern="1200" lang="ru-RU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888" name="Рисунок 12"/>
          <p:cNvSpPr>
            <a:spLocks noGrp="1"/>
          </p:cNvSpPr>
          <p:nvPr>
            <p:ph type="pic" idx="11"/>
          </p:nvPr>
        </p:nvSpPr>
        <p:spPr>
          <a:xfrm>
            <a:off x="6096000" y="-2"/>
            <a:ext cx="6096000" cy="6858000"/>
          </a:xfrm>
          <a:custGeom>
            <a:avLst/>
            <a:gdLst>
              <a:gd name="connsiteX0" fmla="*/ 6858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685781 w 6096000"/>
              <a:gd name="connsiteY3" fmla="*/ 6858000 h 6858000"/>
              <a:gd name="connsiteX4" fmla="*/ 547588 w 6096000"/>
              <a:gd name="connsiteY4" fmla="*/ 6844069 h 6858000"/>
              <a:gd name="connsiteX5" fmla="*/ 0 w 6096000"/>
              <a:gd name="connsiteY5" fmla="*/ 6172202 h 6858000"/>
              <a:gd name="connsiteX6" fmla="*/ 0 w 6096000"/>
              <a:gd name="connsiteY6" fmla="*/ 685800 h 6858000"/>
              <a:gd name="connsiteX7" fmla="*/ 6858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858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685781" y="6858000"/>
                </a:lnTo>
                <a:lnTo>
                  <a:pt x="547588" y="6844069"/>
                </a:lnTo>
                <a:cubicBezTo>
                  <a:pt x="235080" y="6780121"/>
                  <a:pt x="0" y="6503615"/>
                  <a:pt x="0" y="6172202"/>
                </a:cubicBezTo>
                <a:lnTo>
                  <a:pt x="0" y="685800"/>
                </a:ln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="ctr" wrap="square">
            <a:no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права, текст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Текст 3"/>
          <p:cNvSpPr>
            <a:spLocks noGrp="1"/>
          </p:cNvSpPr>
          <p:nvPr>
            <p:ph type="body" sz="half" idx="2"/>
          </p:nvPr>
        </p:nvSpPr>
        <p:spPr>
          <a:xfrm>
            <a:off x="643937" y="2138580"/>
            <a:ext cx="6224588" cy="313932"/>
          </a:xfrm>
        </p:spPr>
        <p:txBody>
          <a:bodyPr>
            <a:spAutoFit/>
          </a:bodyPr>
          <a:lstStyle>
            <a:lvl1pPr indent="0" marL="0">
              <a:buNone/>
              <a:defRPr sz="1600">
                <a:solidFill>
                  <a:schemeClr val="tx1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dirty="0" lang="ru-RU"/>
              <a:t>Образец текста</a:t>
            </a:r>
          </a:p>
        </p:txBody>
      </p:sp>
      <p:sp>
        <p:nvSpPr>
          <p:cNvPr id="1048890" name="Заголовок 1"/>
          <p:cNvSpPr>
            <a:spLocks noGrp="1"/>
          </p:cNvSpPr>
          <p:nvPr>
            <p:ph type="title"/>
          </p:nvPr>
        </p:nvSpPr>
        <p:spPr>
          <a:xfrm>
            <a:off x="5308600" y="537792"/>
            <a:ext cx="6224588" cy="480131"/>
          </a:xfrm>
        </p:spPr>
        <p:txBody>
          <a:bodyPr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891" name="Рисунок 2"/>
          <p:cNvSpPr>
            <a:spLocks noGrp="1"/>
          </p:cNvSpPr>
          <p:nvPr>
            <p:ph type="pic" idx="11"/>
          </p:nvPr>
        </p:nvSpPr>
        <p:spPr>
          <a:xfrm>
            <a:off x="7340600" y="1312493"/>
            <a:ext cx="4851400" cy="5545508"/>
          </a:xfrm>
          <a:prstGeom prst="round2SameRect">
            <a:avLst>
              <a:gd name="adj1" fmla="val 9861"/>
              <a:gd name="adj2" fmla="val 0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92" name="Прямоугольник 9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93" name="Номер слайда 12"/>
          <p:cNvSpPr txBox="1"/>
          <p:nvPr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94" name="Прямоугольник 10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95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96" name="Прямоугольник 8"/>
          <p:cNvSpPr/>
          <p:nvPr userDrawn="1"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97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4 блока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Рисунок 2"/>
          <p:cNvSpPr>
            <a:spLocks noGrp="1"/>
          </p:cNvSpPr>
          <p:nvPr>
            <p:ph type="pic" idx="1"/>
          </p:nvPr>
        </p:nvSpPr>
        <p:spPr>
          <a:xfrm>
            <a:off x="3791472" y="2299855"/>
            <a:ext cx="2340000" cy="2340000"/>
          </a:xfrm>
          <a:prstGeom prst="roundRect">
            <a:avLst>
              <a:gd name="adj" fmla="val 13280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22" name="Текст 3"/>
          <p:cNvSpPr>
            <a:spLocks noGrp="1"/>
          </p:cNvSpPr>
          <p:nvPr>
            <p:ph type="body" sz="half" idx="2"/>
          </p:nvPr>
        </p:nvSpPr>
        <p:spPr>
          <a:xfrm>
            <a:off x="1090611" y="4785098"/>
            <a:ext cx="2339999" cy="916454"/>
          </a:xfrm>
        </p:spPr>
        <p:txBody>
          <a:bodyPr>
            <a:no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23" name="Заголовок 1"/>
          <p:cNvSpPr>
            <a:spLocks noGrp="1"/>
          </p:cNvSpPr>
          <p:nvPr>
            <p:ph type="title"/>
          </p:nvPr>
        </p:nvSpPr>
        <p:spPr>
          <a:xfrm>
            <a:off x="5308600" y="537792"/>
            <a:ext cx="6224588" cy="480131"/>
          </a:xfrm>
        </p:spPr>
        <p:txBody>
          <a:bodyPr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824" name="Рисунок 2"/>
          <p:cNvSpPr>
            <a:spLocks noGrp="1"/>
          </p:cNvSpPr>
          <p:nvPr>
            <p:ph type="pic" idx="10"/>
          </p:nvPr>
        </p:nvSpPr>
        <p:spPr>
          <a:xfrm>
            <a:off x="1090613" y="2299855"/>
            <a:ext cx="2340000" cy="2340000"/>
          </a:xfrm>
          <a:prstGeom prst="roundRect">
            <a:avLst>
              <a:gd name="adj" fmla="val 12759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25" name="Рисунок 2"/>
          <p:cNvSpPr>
            <a:spLocks noGrp="1"/>
          </p:cNvSpPr>
          <p:nvPr>
            <p:ph type="pic" idx="11"/>
          </p:nvPr>
        </p:nvSpPr>
        <p:spPr>
          <a:xfrm>
            <a:off x="9193188" y="2299855"/>
            <a:ext cx="2340000" cy="2340000"/>
          </a:xfrm>
          <a:prstGeom prst="roundRect">
            <a:avLst>
              <a:gd name="adj" fmla="val 12499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26" name="Рисунок 2"/>
          <p:cNvSpPr>
            <a:spLocks noGrp="1"/>
          </p:cNvSpPr>
          <p:nvPr>
            <p:ph type="pic" idx="12"/>
          </p:nvPr>
        </p:nvSpPr>
        <p:spPr>
          <a:xfrm>
            <a:off x="6492330" y="2299855"/>
            <a:ext cx="2340000" cy="2340000"/>
          </a:xfrm>
          <a:prstGeom prst="roundRect">
            <a:avLst>
              <a:gd name="adj" fmla="val 12499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27" name="Текст 3"/>
          <p:cNvSpPr>
            <a:spLocks noGrp="1"/>
          </p:cNvSpPr>
          <p:nvPr>
            <p:ph type="body" sz="half" idx="13"/>
          </p:nvPr>
        </p:nvSpPr>
        <p:spPr>
          <a:xfrm>
            <a:off x="3791472" y="4785098"/>
            <a:ext cx="2339998" cy="916454"/>
          </a:xfrm>
        </p:spPr>
        <p:txBody>
          <a:bodyPr>
            <a:no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28" name="Текст 3"/>
          <p:cNvSpPr>
            <a:spLocks noGrp="1"/>
          </p:cNvSpPr>
          <p:nvPr>
            <p:ph type="body" sz="half" idx="14"/>
          </p:nvPr>
        </p:nvSpPr>
        <p:spPr>
          <a:xfrm>
            <a:off x="6492330" y="4785098"/>
            <a:ext cx="2339998" cy="916454"/>
          </a:xfrm>
        </p:spPr>
        <p:txBody>
          <a:bodyPr>
            <a:no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29" name="Текст 3"/>
          <p:cNvSpPr>
            <a:spLocks noGrp="1"/>
          </p:cNvSpPr>
          <p:nvPr>
            <p:ph type="body" sz="half" idx="15"/>
          </p:nvPr>
        </p:nvSpPr>
        <p:spPr>
          <a:xfrm>
            <a:off x="9193188" y="4785098"/>
            <a:ext cx="2340000" cy="916454"/>
          </a:xfrm>
        </p:spPr>
        <p:txBody>
          <a:bodyPr>
            <a:no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6 блоков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Заголовок 1"/>
          <p:cNvSpPr>
            <a:spLocks noGrp="1"/>
          </p:cNvSpPr>
          <p:nvPr>
            <p:ph type="title"/>
          </p:nvPr>
        </p:nvSpPr>
        <p:spPr>
          <a:xfrm>
            <a:off x="5308600" y="542230"/>
            <a:ext cx="6224588" cy="480131"/>
          </a:xfrm>
        </p:spPr>
        <p:txBody>
          <a:bodyPr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831" name="Рисунок 2"/>
          <p:cNvSpPr>
            <a:spLocks noGrp="1"/>
          </p:cNvSpPr>
          <p:nvPr>
            <p:ph type="pic" idx="10"/>
          </p:nvPr>
        </p:nvSpPr>
        <p:spPr>
          <a:xfrm>
            <a:off x="0" y="2098150"/>
            <a:ext cx="3996000" cy="2340000"/>
          </a:xfrm>
          <a:prstGeom prst="roundRect"/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32" name="Рисунок 2"/>
          <p:cNvSpPr>
            <a:spLocks noGrp="1"/>
          </p:cNvSpPr>
          <p:nvPr>
            <p:ph type="pic" idx="11"/>
          </p:nvPr>
        </p:nvSpPr>
        <p:spPr>
          <a:xfrm>
            <a:off x="4098000" y="2098150"/>
            <a:ext cx="3996000" cy="2340000"/>
          </a:xfrm>
          <a:prstGeom prst="roundRect"/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33" name="Рисунок 2"/>
          <p:cNvSpPr>
            <a:spLocks noGrp="1"/>
          </p:cNvSpPr>
          <p:nvPr>
            <p:ph type="pic" idx="12"/>
          </p:nvPr>
        </p:nvSpPr>
        <p:spPr>
          <a:xfrm>
            <a:off x="8196000" y="2098150"/>
            <a:ext cx="3996000" cy="2340000"/>
          </a:xfrm>
          <a:prstGeom prst="roundRect"/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34" name="Рисунок 2"/>
          <p:cNvSpPr>
            <a:spLocks noGrp="1"/>
          </p:cNvSpPr>
          <p:nvPr>
            <p:ph type="pic" idx="13"/>
          </p:nvPr>
        </p:nvSpPr>
        <p:spPr>
          <a:xfrm>
            <a:off x="0" y="4523290"/>
            <a:ext cx="3996000" cy="2340000"/>
          </a:xfrm>
          <a:prstGeom prst="round2SameRect"/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35" name="Рисунок 2"/>
          <p:cNvSpPr>
            <a:spLocks noGrp="1"/>
          </p:cNvSpPr>
          <p:nvPr>
            <p:ph type="pic" idx="14"/>
          </p:nvPr>
        </p:nvSpPr>
        <p:spPr>
          <a:xfrm>
            <a:off x="4098000" y="4523290"/>
            <a:ext cx="3996000" cy="2340000"/>
          </a:xfrm>
          <a:prstGeom prst="round2SameRect"/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36" name="Рисунок 2"/>
          <p:cNvSpPr>
            <a:spLocks noGrp="1"/>
          </p:cNvSpPr>
          <p:nvPr>
            <p:ph type="pic" idx="15"/>
          </p:nvPr>
        </p:nvSpPr>
        <p:spPr>
          <a:xfrm>
            <a:off x="8196000" y="4523290"/>
            <a:ext cx="3996000" cy="2340000"/>
          </a:xfrm>
          <a:prstGeom prst="round2SameRect"/>
          <a:solidFill>
            <a:schemeClr val="bg2"/>
          </a:solidFill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37" name="Прямоугольник 8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38" name="Номер слайда 12"/>
          <p:cNvSpPr txBox="1"/>
          <p:nvPr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39" name="Прямоугольник 11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40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41" name="Прямоугольник 18"/>
          <p:cNvSpPr/>
          <p:nvPr userDrawn="1"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42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альный слайд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Рисунок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882" name="Заголовок 1"/>
          <p:cNvSpPr>
            <a:spLocks noGrp="1"/>
          </p:cNvSpPr>
          <p:nvPr>
            <p:ph type="title"/>
          </p:nvPr>
        </p:nvSpPr>
        <p:spPr>
          <a:xfrm>
            <a:off x="677714" y="2229998"/>
            <a:ext cx="5298181" cy="1627897"/>
          </a:xfrm>
        </p:spPr>
        <p:txBody>
          <a:bodyPr>
            <a:normAutofit/>
          </a:bodyPr>
          <a:p>
            <a:pPr algn="l"/>
            <a:r>
              <a:rPr dirty="0" sz="4800" lang="ru-RU">
                <a:solidFill>
                  <a:schemeClr val="bg1"/>
                </a:solidFill>
              </a:rPr>
              <a:t>Благодарим </a:t>
            </a:r>
            <a:br>
              <a:rPr dirty="0" sz="4800" lang="ru-RU">
                <a:solidFill>
                  <a:schemeClr val="bg1"/>
                </a:solidFill>
              </a:rPr>
            </a:br>
            <a:r>
              <a:rPr dirty="0" sz="4800" lang="ru-RU">
                <a:solidFill>
                  <a:schemeClr val="bg1"/>
                </a:solidFill>
              </a:rPr>
              <a:t>за внимание!</a:t>
            </a:r>
          </a:p>
        </p:txBody>
      </p:sp>
      <p:sp>
        <p:nvSpPr>
          <p:cNvPr id="1048883" name="Прямоугольник 11"/>
          <p:cNvSpPr/>
          <p:nvPr userDrawn="1"/>
        </p:nvSpPr>
        <p:spPr>
          <a:xfrm>
            <a:off x="677715" y="5693402"/>
            <a:ext cx="5197305" cy="584775"/>
          </a:xfrm>
          <a:prstGeom prst="rect"/>
        </p:spPr>
        <p:txBody>
          <a:bodyPr wrap="square">
            <a:spAutoFit/>
          </a:bodyPr>
          <a:p>
            <a:r>
              <a:rPr dirty="0" sz="1600" lang="ru-RU">
                <a:solidFill>
                  <a:schemeClr val="bg1"/>
                </a:solidFill>
              </a:rPr>
              <a:t>Санкт-Петербург | Москва | Омск | Екатеринбург |  Пермь | Челябинск | Ульяновск | | Киров | Волгоград | Хабаровск </a:t>
            </a:r>
          </a:p>
        </p:txBody>
      </p:sp>
      <p:sp>
        <p:nvSpPr>
          <p:cNvPr id="1048884" name="Прямоугольник: скругленные углы 16"/>
          <p:cNvSpPr/>
          <p:nvPr userDrawn="1"/>
        </p:nvSpPr>
        <p:spPr>
          <a:xfrm>
            <a:off x="9750286" y="5835777"/>
            <a:ext cx="1764000" cy="396000"/>
          </a:xfrm>
          <a:prstGeom prst="roundRect">
            <a:avLst>
              <a:gd name="adj" fmla="val 269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rtlCol="0" tIns="0"/>
          <a:p>
            <a:pPr algn="ctr"/>
            <a:r>
              <a:rPr b="1" dirty="0" sz="1600" lang="en-US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  <a:hlinkClick r:id="rId2"/>
              </a:rPr>
              <a:t>sigma-it.ru</a:t>
            </a:r>
            <a:endParaRPr b="1" dirty="0" sz="1600" lang="ru-RU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97172" name="Рисунок 7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hqprint"/>
          <a:stretch>
            <a:fillRect/>
          </a:stretch>
        </p:blipFill>
        <p:spPr>
          <a:xfrm>
            <a:off x="758968" y="701675"/>
            <a:ext cx="2643512" cy="568094"/>
          </a:xfrm>
          <a:prstGeom prst="rect"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 вариант 3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Прямоугольник 10"/>
          <p:cNvSpPr/>
          <p:nvPr userDrawn="1"/>
        </p:nvSpPr>
        <p:spPr>
          <a:xfrm>
            <a:off x="0" y="0"/>
            <a:ext cx="12192000" cy="685800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53" name="Прямоугольник 11"/>
          <p:cNvSpPr/>
          <p:nvPr userDrawn="1"/>
        </p:nvSpPr>
        <p:spPr>
          <a:xfrm>
            <a:off x="0" y="-1"/>
            <a:ext cx="12192000" cy="6858000"/>
          </a:xfrm>
          <a:prstGeom prst="rect"/>
          <a:gradFill flip="none" rotWithShape="1">
            <a:gsLst>
              <a:gs pos="3000">
                <a:schemeClr val="bg2"/>
              </a:gs>
              <a:gs pos="28000">
                <a:srgbClr val="F5F9FF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68" name="Рисунок 9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hqprint"/>
          <a:stretch>
            <a:fillRect/>
          </a:stretch>
        </p:blipFill>
        <p:spPr>
          <a:xfrm>
            <a:off x="783973" y="692150"/>
            <a:ext cx="2643512" cy="568094"/>
          </a:xfrm>
          <a:prstGeom prst="rect"/>
        </p:spPr>
      </p:pic>
      <p:sp>
        <p:nvSpPr>
          <p:cNvPr id="104885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58968" y="2378817"/>
            <a:ext cx="9821945" cy="535531"/>
          </a:xfrm>
          <a:effectLst/>
        </p:spPr>
        <p:txBody>
          <a:bodyPr anchor="ctr">
            <a:sp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anose="020B0604020202020204" pitchFamily="34" charset="0"/>
              <a:buNone/>
              <a:defRPr b="0" dirty="0" sz="3200" kern="1200" lang="ru-RU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855" name="Рисунок 2"/>
          <p:cNvSpPr>
            <a:spLocks noGrp="1"/>
          </p:cNvSpPr>
          <p:nvPr>
            <p:ph type="pic" idx="11"/>
          </p:nvPr>
        </p:nvSpPr>
        <p:spPr>
          <a:xfrm>
            <a:off x="658813" y="3429000"/>
            <a:ext cx="10874375" cy="3429001"/>
          </a:xfrm>
          <a:prstGeom prst="round2SameRect">
            <a:avLst>
              <a:gd name="adj1" fmla="val 11206"/>
              <a:gd name="adj2" fmla="val 0"/>
            </a:avLst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 вариант 4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Рисунок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1999" cy="6858001"/>
          </a:xfrm>
          <a:prstGeom prst="rect"/>
          <a:noFill/>
          <a:ln>
            <a:noFill/>
          </a:ln>
        </p:spPr>
        <p:txBody>
          <a:bodyPr anchor="ctr">
            <a:normAutofit/>
          </a:bodyPr>
          <a:lstStyle>
            <a:lvl1pPr algn="ctr" indent="0" marL="0">
              <a:buNone/>
              <a:defRPr b="1" sz="1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ru-RU"/>
          </a:p>
        </p:txBody>
      </p:sp>
      <p:sp>
        <p:nvSpPr>
          <p:cNvPr id="1048899" name="Прямоугольник 6"/>
          <p:cNvSpPr/>
          <p:nvPr userDrawn="1"/>
        </p:nvSpPr>
        <p:spPr>
          <a:xfrm>
            <a:off x="0" y="0"/>
            <a:ext cx="6096000" cy="6858000"/>
          </a:xfrm>
          <a:prstGeom prst="rect"/>
          <a:gradFill flip="none" rotWithShape="1">
            <a:gsLst>
              <a:gs pos="0">
                <a:schemeClr val="bg1"/>
              </a:gs>
              <a:gs pos="65000">
                <a:schemeClr val="bg1">
                  <a:alpha val="33000"/>
                </a:schemeClr>
              </a:gs>
              <a:gs pos="96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74" name="Рисунок 1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hqprint"/>
          <a:stretch>
            <a:fillRect/>
          </a:stretch>
        </p:blipFill>
        <p:spPr>
          <a:xfrm>
            <a:off x="783973" y="692150"/>
            <a:ext cx="2643512" cy="568094"/>
          </a:xfrm>
          <a:prstGeom prst="rect"/>
        </p:spPr>
      </p:pic>
      <p:sp>
        <p:nvSpPr>
          <p:cNvPr id="104890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58969" y="2551802"/>
            <a:ext cx="4741945" cy="535531"/>
          </a:xfrm>
          <a:effectLst/>
        </p:spPr>
        <p:txBody>
          <a:bodyPr anchor="ctr">
            <a:sp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anose="020B0604020202020204" pitchFamily="34" charset="0"/>
              <a:buNone/>
              <a:defRPr b="0" dirty="0" sz="3200" kern="1200" lang="ru-RU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dirty="0"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ро-голубой фон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Прямоугольник 6"/>
          <p:cNvSpPr/>
          <p:nvPr userDrawn="1"/>
        </p:nvSpPr>
        <p:spPr>
          <a:xfrm>
            <a:off x="0" y="0"/>
            <a:ext cx="12191999" cy="6858000"/>
          </a:xfrm>
          <a:prstGeom prst="rect"/>
          <a:gradFill flip="none" rotWithShape="1">
            <a:gsLst>
              <a:gs pos="3000">
                <a:schemeClr val="accent1">
                  <a:lumMod val="20000"/>
                  <a:lumOff val="80000"/>
                </a:schemeClr>
              </a:gs>
              <a:gs pos="43000">
                <a:srgbClr val="ECF0F6"/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lvl="0"/>
            <a:endParaRPr lang="ru-RU"/>
          </a:p>
        </p:txBody>
      </p:sp>
      <p:sp>
        <p:nvSpPr>
          <p:cNvPr id="1048857" name="Прямоугольник 9"/>
          <p:cNvSpPr/>
          <p:nvPr/>
        </p:nvSpPr>
        <p:spPr>
          <a:xfrm>
            <a:off x="0" y="0"/>
            <a:ext cx="12191999" cy="6858000"/>
          </a:xfrm>
          <a:prstGeom prst="rect"/>
          <a:gradFill flip="none" rotWithShape="1">
            <a:gsLst>
              <a:gs pos="3000">
                <a:schemeClr val="bg2"/>
              </a:gs>
              <a:gs pos="52000">
                <a:srgbClr val="ECF0F6"/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lvl="0"/>
            <a:endParaRPr lang="ru-RU"/>
          </a:p>
        </p:txBody>
      </p:sp>
      <p:sp>
        <p:nvSpPr>
          <p:cNvPr id="1048858" name="Прямоугольник 10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59" name="Заголовок 1"/>
          <p:cNvSpPr>
            <a:spLocks noGrp="1"/>
          </p:cNvSpPr>
          <p:nvPr>
            <p:ph type="title"/>
          </p:nvPr>
        </p:nvSpPr>
        <p:spPr>
          <a:xfrm>
            <a:off x="1295400" y="537792"/>
            <a:ext cx="10237789" cy="480131"/>
          </a:xfrm>
        </p:spPr>
        <p:txBody>
          <a:bodyPr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860" name="Номер слайда 12"/>
          <p:cNvSpPr txBox="1"/>
          <p:nvPr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61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862" name="Прямоугольник 11"/>
          <p:cNvSpPr/>
          <p:nvPr userDrawn="1"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63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ело-голубой фон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Прямоугольник 3"/>
          <p:cNvSpPr/>
          <p:nvPr userDrawn="1"/>
        </p:nvSpPr>
        <p:spPr>
          <a:xfrm>
            <a:off x="0" y="0"/>
            <a:ext cx="12192000" cy="6858000"/>
          </a:xfrm>
          <a:prstGeom prst="rect"/>
          <a:gradFill flip="none" rotWithShape="1">
            <a:gsLst>
              <a:gs pos="3000">
                <a:schemeClr val="bg2"/>
              </a:gs>
              <a:gs pos="28000">
                <a:srgbClr val="F5F9FF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14" name="Заголовок 1"/>
          <p:cNvSpPr>
            <a:spLocks noGrp="1"/>
          </p:cNvSpPr>
          <p:nvPr>
            <p:ph type="title"/>
          </p:nvPr>
        </p:nvSpPr>
        <p:spPr>
          <a:xfrm>
            <a:off x="876300" y="537792"/>
            <a:ext cx="10656888" cy="480131"/>
          </a:xfrm>
        </p:spPr>
        <p:txBody>
          <a:bodyPr wrap="square"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 линией__бело-голубой фо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Прямоугольник 4"/>
          <p:cNvSpPr/>
          <p:nvPr userDrawn="1"/>
        </p:nvSpPr>
        <p:spPr>
          <a:xfrm>
            <a:off x="0" y="0"/>
            <a:ext cx="12192000" cy="6858000"/>
          </a:xfrm>
          <a:prstGeom prst="rect"/>
          <a:gradFill flip="none" rotWithShape="1">
            <a:gsLst>
              <a:gs pos="3000">
                <a:schemeClr val="bg2"/>
              </a:gs>
              <a:gs pos="28000">
                <a:srgbClr val="F5F9FF">
                  <a:alpha val="75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64" name="Заголовок 1"/>
          <p:cNvSpPr>
            <a:spLocks noGrp="1"/>
          </p:cNvSpPr>
          <p:nvPr>
            <p:ph type="title"/>
          </p:nvPr>
        </p:nvSpPr>
        <p:spPr>
          <a:xfrm>
            <a:off x="658813" y="537792"/>
            <a:ext cx="10874375" cy="480131"/>
          </a:xfrm>
        </p:spPr>
        <p:txBody>
          <a:bodyPr wrap="square"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cxnSp>
        <p:nvCxnSpPr>
          <p:cNvPr id="3145728" name="Прямая соединительная линия 7"/>
          <p:cNvCxnSpPr>
            <a:cxnSpLocks/>
          </p:cNvCxnSpPr>
          <p:nvPr userDrawn="1"/>
        </p:nvCxnSpPr>
        <p:spPr>
          <a:xfrm>
            <a:off x="658813" y="1096673"/>
            <a:ext cx="11533187" cy="0"/>
          </a:xfrm>
          <a:prstGeom prst="line"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 линией_Белый с нумерацией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Заголовок 1"/>
          <p:cNvSpPr>
            <a:spLocks noGrp="1"/>
          </p:cNvSpPr>
          <p:nvPr>
            <p:ph type="title"/>
          </p:nvPr>
        </p:nvSpPr>
        <p:spPr>
          <a:xfrm>
            <a:off x="1524000" y="537792"/>
            <a:ext cx="10009188" cy="480131"/>
          </a:xfrm>
        </p:spPr>
        <p:txBody>
          <a:bodyPr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cxnSp>
        <p:nvCxnSpPr>
          <p:cNvPr id="3145732" name="Прямая соединительная линия 2"/>
          <p:cNvCxnSpPr>
            <a:cxnSpLocks/>
          </p:cNvCxnSpPr>
          <p:nvPr userDrawn="1"/>
        </p:nvCxnSpPr>
        <p:spPr>
          <a:xfrm>
            <a:off x="658813" y="1096673"/>
            <a:ext cx="11533187" cy="0"/>
          </a:xfrm>
          <a:prstGeom prst="line"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 линией__белый фон_без немурации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Заголовок 1"/>
          <p:cNvSpPr>
            <a:spLocks noGrp="1"/>
          </p:cNvSpPr>
          <p:nvPr>
            <p:ph type="title"/>
          </p:nvPr>
        </p:nvSpPr>
        <p:spPr>
          <a:xfrm>
            <a:off x="914400" y="537792"/>
            <a:ext cx="10618788" cy="480131"/>
          </a:xfrm>
        </p:spPr>
        <p:txBody>
          <a:bodyPr wrap="square">
            <a:spAutoFit/>
          </a:bodyPr>
          <a:lstStyle>
            <a:lvl1pPr algn="r">
              <a:defRPr b="1" sz="2800">
                <a:solidFill>
                  <a:schemeClr val="tx1"/>
                </a:solidFill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  <p:sp>
        <p:nvSpPr>
          <p:cNvPr id="1048844" name="Прямоугольник 1"/>
          <p:cNvSpPr/>
          <p:nvPr/>
        </p:nvSpPr>
        <p:spPr>
          <a:xfrm>
            <a:off x="0" y="4364892"/>
            <a:ext cx="12192000" cy="249310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845" name="Прямоугольник 3"/>
          <p:cNvSpPr/>
          <p:nvPr userDrawn="1"/>
        </p:nvSpPr>
        <p:spPr>
          <a:xfrm>
            <a:off x="0" y="4364892"/>
            <a:ext cx="12192000" cy="249310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cxnSp>
        <p:nvCxnSpPr>
          <p:cNvPr id="3145730" name="Прямая соединительная линия 6"/>
          <p:cNvCxnSpPr>
            <a:cxnSpLocks/>
          </p:cNvCxnSpPr>
          <p:nvPr userDrawn="1"/>
        </p:nvCxnSpPr>
        <p:spPr>
          <a:xfrm>
            <a:off x="658813" y="1096673"/>
            <a:ext cx="11533187" cy="0"/>
          </a:xfrm>
          <a:prstGeom prst="line"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1160463" y="537792"/>
            <a:ext cx="10372227" cy="1021058"/>
          </a:xfrm>
          <a:prstGeom prst="rect"/>
        </p:spPr>
        <p:txBody>
          <a:bodyPr anchor="t" bIns="45720" lIns="91440" rIns="0" rtlCol="0" tIns="45720" vert="horz">
            <a:normAutofit/>
          </a:bodyPr>
          <a:p>
            <a:endParaRPr dirty="0"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1160463" y="1664898"/>
            <a:ext cx="10372725" cy="4512065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dirty="0" lang="ru-RU"/>
              <a:t>Образец текста</a:t>
            </a:r>
          </a:p>
          <a:p>
            <a:pPr lvl="1"/>
            <a:r>
              <a:rPr dirty="0" lang="ru-RU"/>
              <a:t>Второй уровень</a:t>
            </a:r>
          </a:p>
          <a:p>
            <a:pPr lvl="2"/>
            <a:r>
              <a:rPr dirty="0" lang="ru-RU"/>
              <a:t>Третий уровень</a:t>
            </a:r>
          </a:p>
          <a:p>
            <a:pPr lvl="3"/>
            <a:r>
              <a:rPr dirty="0" lang="ru-RU"/>
              <a:t>Четвертый уровень</a:t>
            </a:r>
          </a:p>
          <a:p>
            <a:pPr lvl="4"/>
            <a:r>
              <a:rPr dirty="0" lang="ru-RU"/>
              <a:t>Пятый уровень</a:t>
            </a:r>
          </a:p>
        </p:txBody>
      </p:sp>
      <p:sp>
        <p:nvSpPr>
          <p:cNvPr id="1048578" name="Прямоугольник 3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79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580" name="Номер слайда 12"/>
          <p:cNvSpPr txBox="1"/>
          <p:nvPr/>
        </p:nvSpPr>
        <p:spPr>
          <a:xfrm>
            <a:off x="116703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581" name="Прямоугольник 6"/>
          <p:cNvSpPr/>
          <p:nvPr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82" name="Номер слайда 12"/>
          <p:cNvSpPr txBox="1"/>
          <p:nvPr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  <p:sp>
        <p:nvSpPr>
          <p:cNvPr id="1048583" name="Прямоугольник 8"/>
          <p:cNvSpPr/>
          <p:nvPr userDrawn="1"/>
        </p:nvSpPr>
        <p:spPr>
          <a:xfrm>
            <a:off x="-4063" y="6176963"/>
            <a:ext cx="648000" cy="312738"/>
          </a:xfrm>
          <a:prstGeom prst="rect"/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84" name="Номер слайда 12"/>
          <p:cNvSpPr txBox="1"/>
          <p:nvPr userDrawn="1"/>
        </p:nvSpPr>
        <p:spPr>
          <a:xfrm>
            <a:off x="113911" y="6152882"/>
            <a:ext cx="412051" cy="365125"/>
          </a:xfrm>
          <a:prstGeom prst="rect"/>
        </p:spPr>
        <p:txBody>
          <a:bodyPr anchor="ctr" bIns="45720" lIns="91440" rIns="91440" rtlCol="0" tIns="45720" vert="horz"/>
          <a:lstStyle>
            <a:defPPr>
              <a:defRPr lang="ru-RU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b="1" sz="1400" lang="ru-RU" smtClean="0">
                <a:solidFill>
                  <a:schemeClr val="bg1"/>
                </a:solidFill>
              </a:rPr>
              <a:pPr algn="ctr"/>
              <a:t>‹#›</a:t>
            </a:fld>
            <a:endParaRPr b="1" dirty="0" sz="1400" lang="ru-RU">
              <a:solidFill>
                <a:schemeClr val="bg1"/>
              </a:solidFill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dt="0" ftr="0" hdr="0" sldNum="1"/>
  <p:txStyles>
    <p:titleStyle>
      <a:lvl1pPr algn="r" defTabSz="914400" eaLnBrk="1" hangingPunct="1" latinLnBrk="0" rtl="0">
        <a:lnSpc>
          <a:spcPct val="90000"/>
        </a:lnSpc>
        <a:spcBef>
          <a:spcPct val="0"/>
        </a:spcBef>
        <a:buNone/>
        <a:defRPr b="1"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Clr>
          <a:schemeClr val="accent5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comments" Target="../comments/comment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4" Type="http://schemas.openxmlformats.org/officeDocument/2006/relationships/comments" Target="../comments/commen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Relationship Id="rId4" Type="http://schemas.openxmlformats.org/officeDocument/2006/relationships/comments" Target="../comments/commen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3.xml"/><Relationship Id="rId4" Type="http://schemas.openxmlformats.org/officeDocument/2006/relationships/comments" Target="../comments/commen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4" Type="http://schemas.openxmlformats.org/officeDocument/2006/relationships/comments" Target="../comments/comment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Прямоугольник 13"/>
          <p:cNvSpPr/>
          <p:nvPr/>
        </p:nvSpPr>
        <p:spPr>
          <a:xfrm>
            <a:off x="820947" y="6181238"/>
            <a:ext cx="1549107" cy="307777"/>
          </a:xfrm>
          <a:prstGeom prst="rect"/>
        </p:spPr>
        <p:txBody>
          <a:bodyPr anchor="b" rIns="0" wrap="square">
            <a:spAutoFit/>
          </a:bodyPr>
          <a:p>
            <a:r>
              <a:rPr dirty="0" sz="1400" lang="ru-RU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Москва 2025</a:t>
            </a:r>
          </a:p>
        </p:txBody>
      </p:sp>
      <p:sp>
        <p:nvSpPr>
          <p:cNvPr id="104858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8968" y="2111257"/>
            <a:ext cx="9286731" cy="1138919"/>
          </a:xfrm>
          <a:effectLst/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dirty="0" lang="ru-RU"/>
              <a:t>Практико-ориентированный</a:t>
            </a:r>
            <a:r>
              <a:rPr b="1" dirty="0" lang="ru-RU">
                <a:ea typeface="Tahoma" panose="020B0604030504040204" pitchFamily="34" charset="0"/>
                <a:cs typeface="Arial" panose="020B0604020202020204" pitchFamily="34" charset="0"/>
              </a:rPr>
              <a:t> подход в обучении специалистов БР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Прямоугольник: скругленные углы 18"/>
          <p:cNvSpPr/>
          <p:nvPr/>
        </p:nvSpPr>
        <p:spPr>
          <a:xfrm rot="5400000">
            <a:off x="7407676" y="2078346"/>
            <a:ext cx="3186180" cy="4622566"/>
          </a:xfrm>
          <a:prstGeom prst="roundRect">
            <a:avLst>
              <a:gd name="adj" fmla="val 8207"/>
            </a:avLst>
          </a:prstGeom>
          <a:gradFill flip="none" rotWithShape="0">
            <a:gsLst>
              <a:gs pos="0">
                <a:schemeClr val="accent3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108000" compatLnSpc="1" forceAA="0" fromWordArt="0" horzOverflow="overflow" lIns="91440" numCol="1" rIns="91440" rot="0" rtlCol="0" spcCol="0" spcFirstLastPara="0" tIns="108000" vert="horz" vertOverflow="overflow" wrap="square">
            <a:prstTxWarp prst="textNoShape"/>
            <a:noAutofit/>
          </a:bodyPr>
          <a:p>
            <a:pPr algn="ctr"/>
            <a:endParaRPr b="1" sz="1400" lang="ru-RU"/>
          </a:p>
        </p:txBody>
      </p:sp>
      <p:sp>
        <p:nvSpPr>
          <p:cNvPr id="104874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/>
              <a:t>Неочевидные навыки и знания для этапа внедрения </a:t>
            </a:r>
          </a:p>
        </p:txBody>
      </p:sp>
      <p:sp>
        <p:nvSpPr>
          <p:cNvPr id="1048748" name="Прямоугольник: скругленные углы 8"/>
          <p:cNvSpPr/>
          <p:nvPr/>
        </p:nvSpPr>
        <p:spPr>
          <a:xfrm>
            <a:off x="1110615" y="3403268"/>
            <a:ext cx="5429250" cy="2515852"/>
          </a:xfrm>
          <a:prstGeom prst="roundRect">
            <a:avLst>
              <a:gd name="adj" fmla="val 932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49" name="Прямоугольник: скругленные углы 9"/>
          <p:cNvSpPr/>
          <p:nvPr/>
        </p:nvSpPr>
        <p:spPr>
          <a:xfrm>
            <a:off x="1129693" y="1619438"/>
            <a:ext cx="5463511" cy="1658378"/>
          </a:xfrm>
          <a:prstGeom prst="roundRect">
            <a:avLst>
              <a:gd name="adj" fmla="val 1395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50" name="Прямоугольник: скругленные углы 11"/>
          <p:cNvSpPr/>
          <p:nvPr/>
        </p:nvSpPr>
        <p:spPr>
          <a:xfrm>
            <a:off x="1101090" y="3393743"/>
            <a:ext cx="2038002" cy="391684"/>
          </a:xfrm>
          <a:prstGeom prst="roundRect">
            <a:avLst>
              <a:gd name="adj" fmla="val 40273"/>
            </a:avLst>
          </a:prstGeom>
          <a:solidFill>
            <a:srgbClr val="FF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>
              <a:solidFill>
                <a:srgbClr val="0050D7"/>
              </a:solidFill>
            </a:endParaRPr>
          </a:p>
        </p:txBody>
      </p:sp>
      <p:sp>
        <p:nvSpPr>
          <p:cNvPr id="1048751" name="Прямоугольник: скругленные углы 12"/>
          <p:cNvSpPr/>
          <p:nvPr/>
        </p:nvSpPr>
        <p:spPr>
          <a:xfrm>
            <a:off x="1114425" y="1590863"/>
            <a:ext cx="3852298" cy="391684"/>
          </a:xfrm>
          <a:prstGeom prst="roundRect">
            <a:avLst>
              <a:gd name="adj" fmla="val 40273"/>
            </a:avLst>
          </a:prstGeom>
          <a:solidFill>
            <a:srgbClr val="5F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752" name="Заголовок 2"/>
          <p:cNvSpPr txBox="1"/>
          <p:nvPr/>
        </p:nvSpPr>
        <p:spPr>
          <a:xfrm>
            <a:off x="1209677" y="1618680"/>
            <a:ext cx="3628676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Потребности, которые закрываются:</a:t>
            </a:r>
          </a:p>
        </p:txBody>
      </p:sp>
      <p:sp>
        <p:nvSpPr>
          <p:cNvPr id="1048753" name="Заголовок 2"/>
          <p:cNvSpPr txBox="1"/>
          <p:nvPr/>
        </p:nvSpPr>
        <p:spPr>
          <a:xfrm>
            <a:off x="1167767" y="3431843"/>
            <a:ext cx="1971325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Навыки и знания:</a:t>
            </a:r>
          </a:p>
        </p:txBody>
      </p:sp>
      <p:sp>
        <p:nvSpPr>
          <p:cNvPr id="1048754" name="Прямоугольник 15"/>
          <p:cNvSpPr/>
          <p:nvPr/>
        </p:nvSpPr>
        <p:spPr>
          <a:xfrm>
            <a:off x="1279311" y="2114153"/>
            <a:ext cx="5268174" cy="984885"/>
          </a:xfrm>
          <a:prstGeom prst="rect"/>
        </p:spPr>
        <p:txBody>
          <a:bodyPr wrap="square">
            <a:spAutoFit/>
          </a:bodyPr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Описать процесс</a:t>
            </a:r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Научить, как работать в процессе безопасной разработки с инструментами</a:t>
            </a:r>
          </a:p>
        </p:txBody>
      </p:sp>
      <p:sp>
        <p:nvSpPr>
          <p:cNvPr id="1048755" name="Прямоугольник 16"/>
          <p:cNvSpPr/>
          <p:nvPr/>
        </p:nvSpPr>
        <p:spPr>
          <a:xfrm>
            <a:off x="1279311" y="3891860"/>
            <a:ext cx="4881488" cy="1844041"/>
          </a:xfrm>
          <a:prstGeom prst="rect"/>
        </p:spPr>
        <p:txBody>
          <a:bodyPr wrap="square">
            <a:spAutoFit/>
          </a:bodyPr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Понимать, как описывать процесс в нотации BPMN</a:t>
            </a:r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 smtClean="0"/>
              <a:t>Иметь опыт </a:t>
            </a:r>
            <a:r>
              <a:rPr dirty="0" sz="1600" lang="ru-RU"/>
              <a:t>написания ВНД и базы знаний </a:t>
            </a:r>
            <a:br>
              <a:rPr dirty="0" sz="1600" lang="ru-RU"/>
            </a:br>
            <a:r>
              <a:rPr dirty="0" sz="1600" lang="ru-RU"/>
              <a:t>по управлению уязвимостями</a:t>
            </a:r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Знать азы составления программы и проведения обучения</a:t>
            </a:r>
          </a:p>
        </p:txBody>
      </p:sp>
      <p:pic>
        <p:nvPicPr>
          <p:cNvPr id="2097163" name="Рисунок 20"/>
          <p:cNvPicPr>
            <a:picLocks noChangeAspect="1"/>
          </p:cNvPicPr>
          <p:nvPr/>
        </p:nvPicPr>
        <p:blipFill>
          <a:blip xmlns:r="http://schemas.openxmlformats.org/officeDocument/2006/relationships" r:embed="rId1" cstate="hqprint"/>
          <a:stretch>
            <a:fillRect/>
          </a:stretch>
        </p:blipFill>
        <p:spPr>
          <a:xfrm>
            <a:off x="6856972" y="3277816"/>
            <a:ext cx="4278386" cy="2279184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Прямоугольник: скругленные углы 19"/>
          <p:cNvSpPr/>
          <p:nvPr/>
        </p:nvSpPr>
        <p:spPr>
          <a:xfrm rot="5400000">
            <a:off x="1466737" y="1934295"/>
            <a:ext cx="4364039" cy="3779129"/>
          </a:xfrm>
          <a:prstGeom prst="roundRect">
            <a:avLst>
              <a:gd name="adj" fmla="val 8207"/>
            </a:avLst>
          </a:prstGeom>
          <a:gradFill flip="none" rotWithShape="0">
            <a:gsLst>
              <a:gs pos="0">
                <a:schemeClr val="accent3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108000" compatLnSpc="1" forceAA="0" fromWordArt="0" horzOverflow="overflow" lIns="91440" numCol="1" rIns="91440" rot="0" rtlCol="0" spcCol="0" spcFirstLastPara="0" tIns="108000" vert="horz" vertOverflow="overflow" wrap="square">
            <a:prstTxWarp prst="textNoShape"/>
            <a:noAutofit/>
          </a:bodyPr>
          <a:p>
            <a:pPr algn="ctr"/>
            <a:endParaRPr b="1" sz="1400" lang="ru-RU"/>
          </a:p>
        </p:txBody>
      </p:sp>
      <p:sp>
        <p:nvSpPr>
          <p:cNvPr id="104876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/>
              <a:t>Этап эксплуатации</a:t>
            </a:r>
          </a:p>
        </p:txBody>
      </p:sp>
      <p:sp>
        <p:nvSpPr>
          <p:cNvPr id="1048761" name="Прямоугольник: скругленные углы 10"/>
          <p:cNvSpPr/>
          <p:nvPr/>
        </p:nvSpPr>
        <p:spPr>
          <a:xfrm>
            <a:off x="5655067" y="3878329"/>
            <a:ext cx="4777740" cy="2110991"/>
          </a:xfrm>
          <a:prstGeom prst="roundRect">
            <a:avLst>
              <a:gd name="adj" fmla="val 684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62" name="Прямоугольник: скругленные углы 11"/>
          <p:cNvSpPr/>
          <p:nvPr/>
        </p:nvSpPr>
        <p:spPr>
          <a:xfrm>
            <a:off x="5660811" y="1995186"/>
            <a:ext cx="3852298" cy="1744078"/>
          </a:xfrm>
          <a:prstGeom prst="roundRect">
            <a:avLst>
              <a:gd name="adj" fmla="val 1018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63" name="Прямоугольник 12"/>
          <p:cNvSpPr/>
          <p:nvPr/>
        </p:nvSpPr>
        <p:spPr>
          <a:xfrm>
            <a:off x="5797869" y="4405305"/>
            <a:ext cx="4343563" cy="1332555"/>
          </a:xfrm>
          <a:prstGeom prst="rect"/>
        </p:spPr>
        <p:txBody>
          <a:bodyPr/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Навык обработки результатов сканеров</a:t>
            </a:r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Навык администрирования инструментов: ловить и устранять их ошибки</a:t>
            </a:r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Навык автоматизации рутины</a:t>
            </a:r>
          </a:p>
        </p:txBody>
      </p:sp>
      <p:sp>
        <p:nvSpPr>
          <p:cNvPr id="1048764" name="Прямоугольник 13"/>
          <p:cNvSpPr/>
          <p:nvPr/>
        </p:nvSpPr>
        <p:spPr>
          <a:xfrm>
            <a:off x="5779948" y="2439381"/>
            <a:ext cx="3358018" cy="730912"/>
          </a:xfrm>
          <a:prstGeom prst="rect"/>
        </p:spPr>
        <p:txBody>
          <a:bodyPr/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Обработка результатов сканов</a:t>
            </a:r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Поддержка инструментов</a:t>
            </a:r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Автоматизация рутинной работы</a:t>
            </a:r>
          </a:p>
        </p:txBody>
      </p:sp>
      <p:sp>
        <p:nvSpPr>
          <p:cNvPr id="1048765" name="Прямоугольник: скругленные углы 14"/>
          <p:cNvSpPr/>
          <p:nvPr/>
        </p:nvSpPr>
        <p:spPr>
          <a:xfrm>
            <a:off x="5645542" y="3868804"/>
            <a:ext cx="2038002" cy="391684"/>
          </a:xfrm>
          <a:prstGeom prst="roundRect">
            <a:avLst>
              <a:gd name="adj" fmla="val 40273"/>
            </a:avLst>
          </a:prstGeom>
          <a:solidFill>
            <a:srgbClr val="FF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>
              <a:solidFill>
                <a:srgbClr val="0050D7"/>
              </a:solidFill>
            </a:endParaRPr>
          </a:p>
        </p:txBody>
      </p:sp>
      <p:sp>
        <p:nvSpPr>
          <p:cNvPr id="1048766" name="Прямоугольник: скругленные углы 15"/>
          <p:cNvSpPr/>
          <p:nvPr/>
        </p:nvSpPr>
        <p:spPr>
          <a:xfrm>
            <a:off x="5645542" y="1966611"/>
            <a:ext cx="3852298" cy="391684"/>
          </a:xfrm>
          <a:prstGeom prst="roundRect">
            <a:avLst>
              <a:gd name="adj" fmla="val 40273"/>
            </a:avLst>
          </a:prstGeom>
          <a:solidFill>
            <a:srgbClr val="5F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767" name="Заголовок 2"/>
          <p:cNvSpPr txBox="1"/>
          <p:nvPr/>
        </p:nvSpPr>
        <p:spPr>
          <a:xfrm>
            <a:off x="5712219" y="1994428"/>
            <a:ext cx="3628676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Потребности, которые закрываются:</a:t>
            </a:r>
          </a:p>
        </p:txBody>
      </p:sp>
      <p:sp>
        <p:nvSpPr>
          <p:cNvPr id="1048768" name="Заголовок 2"/>
          <p:cNvSpPr txBox="1"/>
          <p:nvPr/>
        </p:nvSpPr>
        <p:spPr>
          <a:xfrm>
            <a:off x="5712219" y="3906904"/>
            <a:ext cx="1971325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Навыки и знания:</a:t>
            </a:r>
          </a:p>
        </p:txBody>
      </p:sp>
      <p:pic>
        <p:nvPicPr>
          <p:cNvPr id="2097164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hqprint"/>
          <a:stretch>
            <a:fillRect/>
          </a:stretch>
        </p:blipFill>
        <p:spPr>
          <a:xfrm>
            <a:off x="2203938" y="2374206"/>
            <a:ext cx="2989196" cy="2989196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Прямоугольник: скругленные углы 20"/>
          <p:cNvSpPr/>
          <p:nvPr/>
        </p:nvSpPr>
        <p:spPr>
          <a:xfrm rot="5400000">
            <a:off x="6375655" y="2169080"/>
            <a:ext cx="4364039" cy="3536607"/>
          </a:xfrm>
          <a:prstGeom prst="roundRect">
            <a:avLst>
              <a:gd name="adj" fmla="val 8207"/>
            </a:avLst>
          </a:prstGeom>
          <a:gradFill flip="none" rotWithShape="0">
            <a:gsLst>
              <a:gs pos="0">
                <a:schemeClr val="accent3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108000" compatLnSpc="1" forceAA="0" fromWordArt="0" horzOverflow="overflow" lIns="91440" numCol="1" rIns="91440" rot="0" rtlCol="0" spcCol="0" spcFirstLastPara="0" tIns="108000" vert="horz" vertOverflow="overflow" wrap="square">
            <a:prstTxWarp prst="textNoShape"/>
            <a:noAutofit/>
          </a:bodyPr>
          <a:p>
            <a:pPr algn="ctr"/>
            <a:endParaRPr b="1" sz="1400" lang="ru-RU"/>
          </a:p>
        </p:txBody>
      </p:sp>
      <p:sp>
        <p:nvSpPr>
          <p:cNvPr id="104877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/>
              <a:t>Неочевидные навыки для этапа эксплуатации</a:t>
            </a:r>
          </a:p>
        </p:txBody>
      </p:sp>
      <p:sp>
        <p:nvSpPr>
          <p:cNvPr id="1048774" name="Прямоугольник: скругленные углы 10"/>
          <p:cNvSpPr/>
          <p:nvPr/>
        </p:nvSpPr>
        <p:spPr>
          <a:xfrm>
            <a:off x="1875547" y="3946909"/>
            <a:ext cx="4777740" cy="1672566"/>
          </a:xfrm>
          <a:prstGeom prst="roundRect">
            <a:avLst>
              <a:gd name="adj" fmla="val 684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75" name="Прямоугольник: скругленные углы 11"/>
          <p:cNvSpPr/>
          <p:nvPr/>
        </p:nvSpPr>
        <p:spPr>
          <a:xfrm>
            <a:off x="2785697" y="2371659"/>
            <a:ext cx="3852298" cy="1428857"/>
          </a:xfrm>
          <a:prstGeom prst="roundRect">
            <a:avLst>
              <a:gd name="adj" fmla="val 1018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76" name="Прямоугольник 12"/>
          <p:cNvSpPr/>
          <p:nvPr/>
        </p:nvSpPr>
        <p:spPr>
          <a:xfrm>
            <a:off x="2018349" y="4466266"/>
            <a:ext cx="4343563" cy="928258"/>
          </a:xfrm>
          <a:prstGeom prst="rect"/>
        </p:spPr>
        <p:txBody>
          <a:bodyPr/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Навык отчетности</a:t>
            </a:r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Опыт </a:t>
            </a:r>
            <a:r>
              <a:rPr dirty="0" sz="1600" lang="ru-RU" err="1"/>
              <a:t>неконфликтогенной</a:t>
            </a:r>
            <a:r>
              <a:rPr dirty="0" sz="1600" lang="ru-RU"/>
              <a:t> коммуникации </a:t>
            </a:r>
            <a:br>
              <a:rPr dirty="0" sz="1600" lang="ru-RU"/>
            </a:br>
            <a:r>
              <a:rPr dirty="0" sz="1600" lang="ru-RU"/>
              <a:t>с разработкой</a:t>
            </a:r>
          </a:p>
        </p:txBody>
      </p:sp>
      <p:sp>
        <p:nvSpPr>
          <p:cNvPr id="1048777" name="Прямоугольник 13"/>
          <p:cNvSpPr/>
          <p:nvPr/>
        </p:nvSpPr>
        <p:spPr>
          <a:xfrm>
            <a:off x="2981034" y="2861575"/>
            <a:ext cx="3358018" cy="730912"/>
          </a:xfrm>
          <a:prstGeom prst="rect"/>
        </p:spPr>
        <p:txBody>
          <a:bodyPr/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Взаимодействие с разработкой </a:t>
            </a:r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Отчетность</a:t>
            </a:r>
          </a:p>
        </p:txBody>
      </p:sp>
      <p:sp>
        <p:nvSpPr>
          <p:cNvPr id="1048778" name="Прямоугольник: скругленные углы 14"/>
          <p:cNvSpPr/>
          <p:nvPr/>
        </p:nvSpPr>
        <p:spPr>
          <a:xfrm>
            <a:off x="1866022" y="3937384"/>
            <a:ext cx="2038002" cy="391684"/>
          </a:xfrm>
          <a:prstGeom prst="roundRect">
            <a:avLst>
              <a:gd name="adj" fmla="val 40273"/>
            </a:avLst>
          </a:prstGeom>
          <a:solidFill>
            <a:srgbClr val="FF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>
              <a:solidFill>
                <a:srgbClr val="0050D7"/>
              </a:solidFill>
            </a:endParaRPr>
          </a:p>
        </p:txBody>
      </p:sp>
      <p:sp>
        <p:nvSpPr>
          <p:cNvPr id="1048779" name="Прямоугольник: скругленные углы 15"/>
          <p:cNvSpPr/>
          <p:nvPr/>
        </p:nvSpPr>
        <p:spPr>
          <a:xfrm>
            <a:off x="2770428" y="2343085"/>
            <a:ext cx="3852298" cy="391684"/>
          </a:xfrm>
          <a:prstGeom prst="roundRect">
            <a:avLst>
              <a:gd name="adj" fmla="val 40273"/>
            </a:avLst>
          </a:prstGeom>
          <a:solidFill>
            <a:srgbClr val="5F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780" name="Заголовок 2"/>
          <p:cNvSpPr txBox="1"/>
          <p:nvPr/>
        </p:nvSpPr>
        <p:spPr>
          <a:xfrm>
            <a:off x="2837105" y="2370902"/>
            <a:ext cx="3628676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Потребности, которые закрываются:</a:t>
            </a:r>
          </a:p>
        </p:txBody>
      </p:sp>
      <p:sp>
        <p:nvSpPr>
          <p:cNvPr id="1048781" name="Заголовок 2"/>
          <p:cNvSpPr txBox="1"/>
          <p:nvPr/>
        </p:nvSpPr>
        <p:spPr>
          <a:xfrm>
            <a:off x="1932699" y="3975484"/>
            <a:ext cx="1971325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Навыки и знания:</a:t>
            </a:r>
          </a:p>
        </p:txBody>
      </p:sp>
      <p:pic>
        <p:nvPicPr>
          <p:cNvPr id="2097165" name="Рисунок 1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120564" y="2242086"/>
            <a:ext cx="2767540" cy="3400791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795" name="Заголовок 1"/>
          <p:cNvSpPr>
            <a:spLocks noGrp="1"/>
          </p:cNvSpPr>
          <p:nvPr>
            <p:ph type="title"/>
          </p:nvPr>
        </p:nvSpPr>
        <p:spPr>
          <a:xfrm>
            <a:off x="859047" y="2633859"/>
            <a:ext cx="5298181" cy="1419981"/>
          </a:xfrm>
        </p:spPr>
        <p:txBody>
          <a:bodyPr>
            <a:normAutofit/>
          </a:bodyPr>
          <a:p>
            <a:pPr algn="l"/>
            <a:r>
              <a:rPr dirty="0" sz="4800" lang="ru-RU">
                <a:solidFill>
                  <a:schemeClr val="bg1"/>
                </a:solidFill>
              </a:rPr>
              <a:t>Благодарим </a:t>
            </a:r>
            <a:br>
              <a:rPr dirty="0" sz="4800" lang="ru-RU">
                <a:solidFill>
                  <a:schemeClr val="bg1"/>
                </a:solidFill>
              </a:rPr>
            </a:br>
            <a:r>
              <a:rPr dirty="0" sz="4800" lang="ru-RU">
                <a:solidFill>
                  <a:schemeClr val="bg1"/>
                </a:solidFill>
              </a:rPr>
              <a:t>за внимание!</a:t>
            </a:r>
          </a:p>
        </p:txBody>
      </p:sp>
      <p:sp>
        <p:nvSpPr>
          <p:cNvPr id="1048796" name="Прямоугольник 4"/>
          <p:cNvSpPr/>
          <p:nvPr/>
        </p:nvSpPr>
        <p:spPr>
          <a:xfrm>
            <a:off x="902323" y="5693402"/>
            <a:ext cx="5765178" cy="584775"/>
          </a:xfrm>
          <a:prstGeom prst="rect"/>
        </p:spPr>
        <p:txBody>
          <a:bodyPr wrap="square">
            <a:spAutoFit/>
          </a:bodyPr>
          <a:p>
            <a:r>
              <a:rPr dirty="0" sz="1600" lang="ru-RU">
                <a:solidFill>
                  <a:schemeClr val="bg1"/>
                </a:solidFill>
              </a:rPr>
              <a:t>Санкт-Петербург | Москва | Омск | Екатеринбург | Пермь | Челябинск | Ульяновск | Киров | Волгоград | Хабаровск</a:t>
            </a:r>
          </a:p>
        </p:txBody>
      </p:sp>
      <p:pic>
        <p:nvPicPr>
          <p:cNvPr id="2097167" name="Рисунок 1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87671" y="764165"/>
            <a:ext cx="2901736" cy="568094"/>
          </a:xfrm>
          <a:prstGeom prst="rect"/>
        </p:spPr>
      </p:pic>
      <p:sp>
        <p:nvSpPr>
          <p:cNvPr id="1048797" name="Прямоугольник: скругленные углы 17"/>
          <p:cNvSpPr/>
          <p:nvPr/>
        </p:nvSpPr>
        <p:spPr>
          <a:xfrm>
            <a:off x="6788150" y="2406947"/>
            <a:ext cx="4582903" cy="1887626"/>
          </a:xfrm>
          <a:prstGeom prst="roundRect">
            <a:avLst>
              <a:gd name="adj" fmla="val 1335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108000" compatLnSpc="1" forceAA="0" fromWordArt="0" horzOverflow="overflow" lIns="180000" numCol="1" rIns="108000" rot="0" rtlCol="0" spcCol="0" spcFirstLastPara="0" tIns="108000" vert="horz" vertOverflow="overflow" wrap="square">
            <a:prstTxWarp prst="textNoShape"/>
            <a:spAutoFit/>
          </a:bodyPr>
          <a:p>
            <a:pPr>
              <a:lnSpc>
                <a:spcPts val="2400"/>
              </a:lnSpc>
              <a:spcAft>
                <a:spcPts val="1000"/>
              </a:spcAft>
            </a:pPr>
            <a:r>
              <a:rPr b="1" dirty="0" sz="2400" lang="ru-RU">
                <a:solidFill>
                  <a:srgbClr val="013272"/>
                </a:solidFill>
              </a:rPr>
              <a:t>Насонов Виталий Владимирович </a:t>
            </a:r>
            <a:r>
              <a:rPr b="1" dirty="0" lang="ru-RU">
                <a:solidFill>
                  <a:srgbClr val="013272"/>
                </a:solidFill>
              </a:rPr>
              <a:t/>
            </a:r>
            <a:br>
              <a:rPr b="1" dirty="0" lang="ru-RU">
                <a:solidFill>
                  <a:srgbClr val="013272"/>
                </a:solidFill>
              </a:rPr>
            </a:br>
            <a:r>
              <a:rPr b="1" dirty="0" sz="1000" lang="ru-RU">
                <a:solidFill>
                  <a:srgbClr val="013272"/>
                </a:solidFill>
              </a:rPr>
              <a:t>⸻⸻⸻⸻⸻⸻⸻⸻⸻⸻⸻⸻⸻⸻⸻⸻⸻⸻</a:t>
            </a:r>
            <a:r>
              <a:rPr dirty="0" lang="ru-RU">
                <a:solidFill>
                  <a:srgbClr val="013272"/>
                </a:solidFill>
              </a:rPr>
              <a:t>Начальник отдела безопасной разработки</a:t>
            </a:r>
          </a:p>
        </p:txBody>
      </p:sp>
      <p:grpSp>
        <p:nvGrpSpPr>
          <p:cNvPr id="86" name="Группа 2"/>
          <p:cNvGrpSpPr/>
          <p:nvPr/>
        </p:nvGrpSpPr>
        <p:grpSpPr>
          <a:xfrm>
            <a:off x="6909299" y="5800269"/>
            <a:ext cx="4461754" cy="432000"/>
            <a:chOff x="7124456" y="5787789"/>
            <a:chExt cx="4200876" cy="432000"/>
          </a:xfrm>
        </p:grpSpPr>
        <p:sp>
          <p:nvSpPr>
            <p:cNvPr id="1048798" name="Прямоугольник: скругленные углы 16"/>
            <p:cNvSpPr/>
            <p:nvPr/>
          </p:nvSpPr>
          <p:spPr>
            <a:xfrm>
              <a:off x="9570720" y="5787789"/>
              <a:ext cx="1754612" cy="432000"/>
            </a:xfrm>
            <a:prstGeom prst="roundRect">
              <a:avLst>
                <a:gd name="adj" fmla="val 314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rIns="72000" rtlCol="0" tIns="0"/>
            <a:p>
              <a:pPr algn="ctr"/>
              <a:r>
                <a:rPr b="1" dirty="0" lang="en-US">
                  <a:solidFill>
                    <a:schemeClr val="bg1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sigma-it.ru</a:t>
              </a:r>
              <a:endParaRPr b="1" dirty="0" lang="ru-RU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799" name="Прямоугольник: скругленные углы 19"/>
            <p:cNvSpPr/>
            <p:nvPr/>
          </p:nvSpPr>
          <p:spPr>
            <a:xfrm>
              <a:off x="7124456" y="5787789"/>
              <a:ext cx="2381494" cy="432000"/>
            </a:xfrm>
            <a:prstGeom prst="roundRect">
              <a:avLst>
                <a:gd name="adj" fmla="val 3323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rIns="72000" rtlCol="0" tIns="0"/>
            <a:p>
              <a:pPr algn="ctr"/>
              <a:r>
                <a:rPr b="1" dirty="0" lang="en-US">
                  <a:solidFill>
                    <a:schemeClr val="bg1">
                      <a:lumMod val="95000"/>
                    </a:schemeClr>
                  </a:solidFill>
                </a:rPr>
                <a:t>info</a:t>
              </a:r>
              <a:r>
                <a:rPr b="1" dirty="0" lang="ru-RU">
                  <a:solidFill>
                    <a:schemeClr val="bg1">
                      <a:lumMod val="95000"/>
                    </a:schemeClr>
                  </a:solidFill>
                </a:rPr>
                <a:t>@sigma-it.ru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Прямоугольник: скругленные углы 18"/>
          <p:cNvSpPr/>
          <p:nvPr/>
        </p:nvSpPr>
        <p:spPr>
          <a:xfrm>
            <a:off x="3351927" y="2201759"/>
            <a:ext cx="2269728" cy="949680"/>
          </a:xfrm>
          <a:prstGeom prst="roundRect">
            <a:avLst>
              <a:gd name="adj" fmla="val 253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04" name="Прямоугольник: скругленные углы 17"/>
          <p:cNvSpPr/>
          <p:nvPr/>
        </p:nvSpPr>
        <p:spPr>
          <a:xfrm>
            <a:off x="1073988" y="2201759"/>
            <a:ext cx="1911146" cy="949680"/>
          </a:xfrm>
          <a:prstGeom prst="roundRect">
            <a:avLst>
              <a:gd name="adj" fmla="val 253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05" name="Прямоугольник: скругленные углы 15"/>
          <p:cNvSpPr/>
          <p:nvPr/>
        </p:nvSpPr>
        <p:spPr>
          <a:xfrm>
            <a:off x="1075894" y="4867436"/>
            <a:ext cx="4545762" cy="922344"/>
          </a:xfrm>
          <a:prstGeom prst="roundRect">
            <a:avLst>
              <a:gd name="adj" fmla="val 25346"/>
            </a:avLst>
          </a:prstGeom>
          <a:gradFill>
            <a:gsLst>
              <a:gs pos="0">
                <a:schemeClr val="accent3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>
          <a:xfrm>
            <a:off x="914400" y="537792"/>
            <a:ext cx="10618788" cy="480131"/>
          </a:xfrm>
        </p:spPr>
        <p:txBody>
          <a:bodyPr/>
          <a:p>
            <a:r>
              <a:rPr dirty="0" lang="ru-RU"/>
              <a:t>Проблематика</a:t>
            </a:r>
          </a:p>
        </p:txBody>
      </p:sp>
      <p:sp>
        <p:nvSpPr>
          <p:cNvPr id="1048607" name="Прямоугольник 2"/>
          <p:cNvSpPr/>
          <p:nvPr/>
        </p:nvSpPr>
        <p:spPr>
          <a:xfrm>
            <a:off x="1003904" y="3254385"/>
            <a:ext cx="2226566" cy="1539240"/>
          </a:xfrm>
          <a:prstGeom prst="rect"/>
        </p:spPr>
        <p:txBody>
          <a:bodyPr wrap="square">
            <a:spAutoFit/>
          </a:bodyPr>
          <a:p>
            <a:r>
              <a:rPr dirty="0" sz="1600" lang="ru-RU">
                <a:solidFill>
                  <a:schemeClr val="tx2">
                    <a:lumMod val="50000"/>
                  </a:schemeClr>
                </a:solidFill>
              </a:rPr>
              <a:t>Рост запросов бизнеса на </a:t>
            </a:r>
            <a:r>
              <a:rPr dirty="0" sz="1600" lang="ru-RU" err="1">
                <a:solidFill>
                  <a:schemeClr val="tx2">
                    <a:lumMod val="50000"/>
                  </a:schemeClr>
                </a:solidFill>
              </a:rPr>
              <a:t>DevSecOps</a:t>
            </a:r>
            <a:r>
              <a:rPr dirty="0" sz="1600" lang="ru-RU">
                <a:solidFill>
                  <a:schemeClr val="tx2">
                    <a:lumMod val="50000"/>
                  </a:schemeClr>
                </a:solidFill>
              </a:rPr>
              <a:t>-услуги (за январь 2025 г. </a:t>
            </a:r>
            <a:br>
              <a:rPr dirty="0" sz="1600" lang="ru-RU">
                <a:solidFill>
                  <a:schemeClr val="tx2">
                    <a:lumMod val="50000"/>
                  </a:schemeClr>
                </a:solidFill>
              </a:rPr>
            </a:br>
            <a:r>
              <a:rPr dirty="0" sz="1600" lang="ru-RU" err="1">
                <a:solidFill>
                  <a:schemeClr val="tx2">
                    <a:lumMod val="50000"/>
                  </a:schemeClr>
                </a:solidFill>
              </a:rPr>
              <a:t>vs</a:t>
            </a:r>
            <a:r>
              <a:rPr dirty="0" sz="1600" lang="ru-RU">
                <a:solidFill>
                  <a:schemeClr val="tx2">
                    <a:lumMod val="50000"/>
                  </a:schemeClr>
                </a:solidFill>
              </a:rPr>
              <a:t> IV кв. 2024 г.)</a:t>
            </a:r>
            <a:br>
              <a:rPr dirty="0" sz="1600" lang="ru-RU">
                <a:solidFill>
                  <a:schemeClr val="tx2">
                    <a:lumMod val="50000"/>
                  </a:schemeClr>
                </a:solidFill>
              </a:rPr>
            </a:br>
            <a:r>
              <a:rPr dirty="0" sz="1600" i="1" lang="ru-RU">
                <a:solidFill>
                  <a:schemeClr val="tx2">
                    <a:lumMod val="50000"/>
                  </a:schemeClr>
                </a:solidFill>
              </a:rPr>
              <a:t>anti-malware.ru</a:t>
            </a:r>
          </a:p>
        </p:txBody>
      </p:sp>
      <p:sp>
        <p:nvSpPr>
          <p:cNvPr id="1048608" name="Заголовок 2"/>
          <p:cNvSpPr txBox="1"/>
          <p:nvPr/>
        </p:nvSpPr>
        <p:spPr>
          <a:xfrm>
            <a:off x="3401157" y="2211284"/>
            <a:ext cx="2419763" cy="949681"/>
          </a:xfrm>
          <a:prstGeom prst="rect"/>
        </p:spPr>
        <p:txBody>
          <a:bodyPr anchor="t" bIns="45720" lIns="91440" rIns="0" rtlCol="0" tIns="45720" vert="horz" wrap="square">
            <a:norm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6000" lang="ru-RU">
                <a:solidFill>
                  <a:srgbClr val="5FA0FF"/>
                </a:solidFill>
              </a:rPr>
              <a:t>+48% </a:t>
            </a:r>
          </a:p>
        </p:txBody>
      </p:sp>
      <p:sp>
        <p:nvSpPr>
          <p:cNvPr id="1048609" name="Заголовок 2"/>
          <p:cNvSpPr txBox="1"/>
          <p:nvPr/>
        </p:nvSpPr>
        <p:spPr>
          <a:xfrm>
            <a:off x="1060768" y="1354603"/>
            <a:ext cx="3449939" cy="558880"/>
          </a:xfrm>
          <a:prstGeom prst="rect"/>
        </p:spPr>
        <p:txBody>
          <a:bodyPr anchor="t" bIns="45720" lIns="91440" rIns="0" rtlCol="0" tIns="45720" vert="horz" wrap="square">
            <a:norm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2400" lang="ru-RU">
                <a:solidFill>
                  <a:schemeClr val="tx1"/>
                </a:solidFill>
              </a:rPr>
              <a:t>Дефицит кадров: </a:t>
            </a:r>
          </a:p>
        </p:txBody>
      </p:sp>
      <p:sp>
        <p:nvSpPr>
          <p:cNvPr id="1048610" name="Заголовок 2"/>
          <p:cNvSpPr txBox="1"/>
          <p:nvPr/>
        </p:nvSpPr>
        <p:spPr>
          <a:xfrm>
            <a:off x="1175353" y="2220809"/>
            <a:ext cx="1689767" cy="949681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6000" lang="ru-RU">
                <a:solidFill>
                  <a:srgbClr val="5FA0FF"/>
                </a:solidFill>
              </a:rPr>
              <a:t>30% </a:t>
            </a:r>
          </a:p>
        </p:txBody>
      </p:sp>
      <p:sp>
        <p:nvSpPr>
          <p:cNvPr id="1048611" name="Прямоугольник 6"/>
          <p:cNvSpPr/>
          <p:nvPr/>
        </p:nvSpPr>
        <p:spPr>
          <a:xfrm>
            <a:off x="3286858" y="3254385"/>
            <a:ext cx="2226566" cy="1539240"/>
          </a:xfrm>
          <a:prstGeom prst="rect"/>
        </p:spPr>
        <p:txBody>
          <a:bodyPr wrap="square">
            <a:spAutoFit/>
          </a:bodyPr>
          <a:p>
            <a:r>
              <a:rPr dirty="0" sz="1600" lang="ru-RU" err="1">
                <a:solidFill>
                  <a:schemeClr val="tx2">
                    <a:lumMod val="50000"/>
                  </a:schemeClr>
                </a:solidFill>
              </a:rPr>
              <a:t>Двугодовой</a:t>
            </a:r>
            <a:r>
              <a:rPr dirty="0" sz="1600" lang="ru-RU">
                <a:solidFill>
                  <a:schemeClr val="tx2">
                    <a:lumMod val="50000"/>
                  </a:schemeClr>
                </a:solidFill>
              </a:rPr>
              <a:t> прирост </a:t>
            </a:r>
            <a:r>
              <a:rPr dirty="0" sz="1600" lang="en-US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dirty="0" sz="1600" lang="en-US">
                <a:solidFill>
                  <a:schemeClr val="tx2">
                    <a:lumMod val="50000"/>
                  </a:schemeClr>
                </a:solidFill>
              </a:rPr>
            </a:br>
            <a:r>
              <a:rPr dirty="0" sz="1600" lang="ru-RU">
                <a:solidFill>
                  <a:schemeClr val="tx2">
                    <a:lumMod val="50000"/>
                  </a:schemeClr>
                </a:solidFill>
              </a:rPr>
              <a:t>спроса на </a:t>
            </a:r>
            <a:r>
              <a:rPr dirty="0" sz="1600" lang="ru-RU" err="1">
                <a:solidFill>
                  <a:schemeClr val="tx2">
                    <a:lumMod val="50000"/>
                  </a:schemeClr>
                </a:solidFill>
              </a:rPr>
              <a:t>AppSec</a:t>
            </a:r>
            <a:r>
              <a:rPr dirty="0" sz="1600" lang="ru-RU">
                <a:solidFill>
                  <a:schemeClr val="tx2">
                    <a:lumMod val="50000"/>
                  </a:schemeClr>
                </a:solidFill>
              </a:rPr>
              <a:t>-инженеров (по данным </a:t>
            </a:r>
            <a:r>
              <a:rPr dirty="0" sz="1600" lang="en-US" err="1">
                <a:solidFill>
                  <a:schemeClr val="tx2">
                    <a:lumMod val="50000"/>
                  </a:schemeClr>
                </a:solidFill>
              </a:rPr>
              <a:t>hh</a:t>
            </a:r>
            <a:r>
              <a:rPr dirty="0" sz="1600" lang="ru-RU">
                <a:solidFill>
                  <a:schemeClr val="tx2">
                    <a:lumMod val="50000"/>
                  </a:schemeClr>
                </a:solidFill>
              </a:rPr>
              <a:t> за апрель 2025)</a:t>
            </a:r>
            <a:br>
              <a:rPr dirty="0" sz="1600" lang="ru-RU">
                <a:solidFill>
                  <a:schemeClr val="tx2">
                    <a:lumMod val="50000"/>
                  </a:schemeClr>
                </a:solidFill>
              </a:rPr>
            </a:br>
            <a:r>
              <a:rPr dirty="0" sz="1600" i="1" lang="ru-RU">
                <a:solidFill>
                  <a:schemeClr val="tx2">
                    <a:lumMod val="50000"/>
                  </a:schemeClr>
                </a:solidFill>
              </a:rPr>
              <a:t>companies.rbc.ru </a:t>
            </a:r>
          </a:p>
        </p:txBody>
      </p:sp>
      <p:sp>
        <p:nvSpPr>
          <p:cNvPr id="1048612" name="Прямоугольник 8"/>
          <p:cNvSpPr/>
          <p:nvPr/>
        </p:nvSpPr>
        <p:spPr>
          <a:xfrm>
            <a:off x="1176160" y="4948023"/>
            <a:ext cx="4434395" cy="1005840"/>
          </a:xfrm>
          <a:prstGeom prst="rect"/>
        </p:spPr>
        <p:txBody>
          <a:bodyPr wrap="square">
            <a:spAutoFit/>
          </a:bodyPr>
          <a:p>
            <a:r>
              <a:rPr dirty="0" sz="2000" lang="ru-RU">
                <a:solidFill>
                  <a:schemeClr val="bg1"/>
                </a:solidFill>
              </a:rPr>
              <a:t>Мало качественных образовательных программ, мало выпускников </a:t>
            </a:r>
          </a:p>
        </p:txBody>
      </p:sp>
      <p:sp>
        <p:nvSpPr>
          <p:cNvPr id="1048613" name="Прямоугольник 11"/>
          <p:cNvSpPr/>
          <p:nvPr/>
        </p:nvSpPr>
        <p:spPr>
          <a:xfrm>
            <a:off x="6632804" y="5044172"/>
            <a:ext cx="3136855" cy="553998"/>
          </a:xfrm>
          <a:prstGeom prst="rect"/>
        </p:spPr>
        <p:txBody>
          <a:bodyPr wrap="square">
            <a:spAutoFit/>
          </a:bodyPr>
          <a:p>
            <a:pPr>
              <a:lnSpc>
                <a:spcPts val="1800"/>
              </a:lnSpc>
            </a:pPr>
            <a:r>
              <a:rPr dirty="0" sz="1600" lang="ru-RU">
                <a:solidFill>
                  <a:schemeClr val="bg1"/>
                </a:solidFill>
              </a:rPr>
              <a:t>Характер вакансий смещается </a:t>
            </a:r>
            <a:r>
              <a:rPr dirty="0" sz="1600" lang="en-US">
                <a:solidFill>
                  <a:schemeClr val="bg1"/>
                </a:solidFill>
              </a:rPr>
              <a:t/>
            </a:r>
            <a:br>
              <a:rPr dirty="0" sz="1600" lang="en-US">
                <a:solidFill>
                  <a:schemeClr val="bg1"/>
                </a:solidFill>
              </a:rPr>
            </a:br>
            <a:r>
              <a:rPr dirty="0" sz="1600" lang="ru-RU">
                <a:solidFill>
                  <a:schemeClr val="bg1"/>
                </a:solidFill>
              </a:rPr>
              <a:t>к </a:t>
            </a:r>
            <a:r>
              <a:rPr b="1" dirty="0" sz="1600" lang="ru-RU" err="1">
                <a:solidFill>
                  <a:schemeClr val="bg1"/>
                </a:solidFill>
              </a:rPr>
              <a:t>middle</a:t>
            </a:r>
            <a:r>
              <a:rPr b="1" dirty="0" sz="1600" lang="ru-RU">
                <a:solidFill>
                  <a:schemeClr val="bg1"/>
                </a:solidFill>
              </a:rPr>
              <a:t>/</a:t>
            </a:r>
            <a:r>
              <a:rPr b="1" dirty="0" sz="1600" lang="ru-RU" err="1">
                <a:solidFill>
                  <a:schemeClr val="bg1"/>
                </a:solidFill>
              </a:rPr>
              <a:t>senior</a:t>
            </a:r>
            <a:r>
              <a:rPr b="1" dirty="0" sz="1600" lang="ru-RU">
                <a:solidFill>
                  <a:schemeClr val="bg1"/>
                </a:solidFill>
              </a:rPr>
              <a:t> </a:t>
            </a:r>
            <a:r>
              <a:rPr dirty="0" sz="1600" lang="ru-RU">
                <a:solidFill>
                  <a:schemeClr val="bg1"/>
                </a:solidFill>
              </a:rPr>
              <a:t>уровню</a:t>
            </a:r>
          </a:p>
        </p:txBody>
      </p:sp>
      <p:sp>
        <p:nvSpPr>
          <p:cNvPr id="1048614" name="Прямоугольник 12"/>
          <p:cNvSpPr/>
          <p:nvPr/>
        </p:nvSpPr>
        <p:spPr>
          <a:xfrm>
            <a:off x="8487620" y="2335393"/>
            <a:ext cx="2737072" cy="584775"/>
          </a:xfrm>
          <a:prstGeom prst="rect"/>
        </p:spPr>
        <p:txBody>
          <a:bodyPr wrap="square">
            <a:spAutoFit/>
          </a:bodyPr>
          <a:p>
            <a:r>
              <a:rPr dirty="0" sz="1600" lang="ru-RU">
                <a:solidFill>
                  <a:schemeClr val="bg1"/>
                </a:solidFill>
              </a:rPr>
              <a:t>объявлений </a:t>
            </a:r>
            <a:br>
              <a:rPr dirty="0" sz="1600" lang="ru-RU">
                <a:solidFill>
                  <a:schemeClr val="bg1"/>
                </a:solidFill>
              </a:rPr>
            </a:br>
            <a:r>
              <a:rPr b="1" dirty="0" sz="1600" lang="ru-RU" err="1">
                <a:solidFill>
                  <a:schemeClr val="bg1"/>
                </a:solidFill>
              </a:rPr>
              <a:t>junior</a:t>
            </a:r>
            <a:r>
              <a:rPr b="1" dirty="0" sz="1600" lang="ru-RU">
                <a:solidFill>
                  <a:schemeClr val="bg1"/>
                </a:solidFill>
              </a:rPr>
              <a:t>-позиции</a:t>
            </a:r>
          </a:p>
        </p:txBody>
      </p:sp>
      <p:sp>
        <p:nvSpPr>
          <p:cNvPr id="1048615" name="Прямоугольник: скругленные углы 19"/>
          <p:cNvSpPr/>
          <p:nvPr/>
        </p:nvSpPr>
        <p:spPr>
          <a:xfrm>
            <a:off x="6627797" y="2194985"/>
            <a:ext cx="1743405" cy="902246"/>
          </a:xfrm>
          <a:prstGeom prst="roundRect">
            <a:avLst>
              <a:gd name="adj" fmla="val 2458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16" name="Прямоугольник: скругленные углы 21"/>
          <p:cNvSpPr/>
          <p:nvPr/>
        </p:nvSpPr>
        <p:spPr>
          <a:xfrm>
            <a:off x="6627797" y="3368889"/>
            <a:ext cx="1743405" cy="949680"/>
          </a:xfrm>
          <a:prstGeom prst="roundRect">
            <a:avLst>
              <a:gd name="adj" fmla="val 253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17" name="Заголовок 2"/>
          <p:cNvSpPr txBox="1"/>
          <p:nvPr/>
        </p:nvSpPr>
        <p:spPr>
          <a:xfrm>
            <a:off x="6867527" y="2190108"/>
            <a:ext cx="2419763" cy="949681"/>
          </a:xfrm>
          <a:prstGeom prst="rect"/>
        </p:spPr>
        <p:txBody>
          <a:bodyPr anchor="t" bIns="45720" lIns="91440" rIns="0" rtlCol="0" tIns="45720" vert="horz" wrap="square">
            <a:norm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6000" lang="ru-RU">
                <a:solidFill>
                  <a:srgbClr val="0050D7"/>
                </a:solidFill>
              </a:rPr>
              <a:t>4% </a:t>
            </a:r>
          </a:p>
        </p:txBody>
      </p:sp>
      <p:sp>
        <p:nvSpPr>
          <p:cNvPr id="1048618" name="Прямоугольник 14"/>
          <p:cNvSpPr/>
          <p:nvPr/>
        </p:nvSpPr>
        <p:spPr>
          <a:xfrm>
            <a:off x="8487621" y="3536763"/>
            <a:ext cx="1753660" cy="830997"/>
          </a:xfrm>
          <a:prstGeom prst="rect"/>
        </p:spPr>
        <p:txBody>
          <a:bodyPr wrap="square">
            <a:spAutoFit/>
          </a:bodyPr>
          <a:p>
            <a:r>
              <a:rPr dirty="0" sz="1600" lang="ru-RU">
                <a:solidFill>
                  <a:schemeClr val="bg1"/>
                </a:solidFill>
              </a:rPr>
              <a:t>объявлений требуется </a:t>
            </a:r>
            <a:r>
              <a:rPr dirty="0" sz="1600" lang="en-US">
                <a:solidFill>
                  <a:schemeClr val="bg1"/>
                </a:solidFill>
              </a:rPr>
              <a:t/>
            </a:r>
            <a:br>
              <a:rPr dirty="0" sz="1600" lang="en-US">
                <a:solidFill>
                  <a:schemeClr val="bg1"/>
                </a:solidFill>
              </a:rPr>
            </a:br>
            <a:r>
              <a:rPr b="1" dirty="0" sz="1600" lang="ru-RU">
                <a:solidFill>
                  <a:schemeClr val="bg1"/>
                </a:solidFill>
              </a:rPr>
              <a:t>опыт 3–6 лет</a:t>
            </a:r>
          </a:p>
        </p:txBody>
      </p:sp>
      <p:sp>
        <p:nvSpPr>
          <p:cNvPr id="1048619" name="Заголовок 2"/>
          <p:cNvSpPr txBox="1"/>
          <p:nvPr/>
        </p:nvSpPr>
        <p:spPr>
          <a:xfrm>
            <a:off x="6686552" y="3414293"/>
            <a:ext cx="1694175" cy="949681"/>
          </a:xfrm>
          <a:prstGeom prst="rect"/>
        </p:spPr>
        <p:txBody>
          <a:bodyPr anchor="t" bIns="45720" lIns="91440" rIns="0" rtlCol="0" tIns="45720" vert="horz" wrap="square">
            <a:norm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6000" lang="ru-RU">
                <a:solidFill>
                  <a:srgbClr val="0050D7"/>
                </a:solidFill>
              </a:rPr>
              <a:t>4</a:t>
            </a:r>
            <a:r>
              <a:rPr dirty="0" sz="6000" lang="en-US">
                <a:solidFill>
                  <a:srgbClr val="0050D7"/>
                </a:solidFill>
              </a:rPr>
              <a:t>7</a:t>
            </a:r>
            <a:r>
              <a:rPr dirty="0" sz="6000" lang="ru-RU">
                <a:solidFill>
                  <a:srgbClr val="0050D7"/>
                </a:solidFill>
              </a:rPr>
              <a:t>% </a:t>
            </a:r>
          </a:p>
        </p:txBody>
      </p:sp>
      <p:grpSp>
        <p:nvGrpSpPr>
          <p:cNvPr id="46" name="Группа 10"/>
          <p:cNvGrpSpPr/>
          <p:nvPr/>
        </p:nvGrpSpPr>
        <p:grpSpPr>
          <a:xfrm>
            <a:off x="10168892" y="3654843"/>
            <a:ext cx="374133" cy="479007"/>
            <a:chOff x="6713220" y="581206"/>
            <a:chExt cx="1082040" cy="1385348"/>
          </a:xfrm>
          <a:noFill/>
        </p:grpSpPr>
        <p:sp>
          <p:nvSpPr>
            <p:cNvPr id="1048620" name="Прямоугольник: скругленные углы 7"/>
            <p:cNvSpPr/>
            <p:nvPr/>
          </p:nvSpPr>
          <p:spPr>
            <a:xfrm>
              <a:off x="6713220" y="1272541"/>
              <a:ext cx="1082040" cy="694013"/>
            </a:xfrm>
            <a:prstGeom prst="roundRect">
              <a:avLst>
                <a:gd name="adj" fmla="val 47030"/>
              </a:avLst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ru-RU"/>
            </a:p>
          </p:txBody>
        </p:sp>
        <p:sp>
          <p:nvSpPr>
            <p:cNvPr id="1048621" name="Овал 9"/>
            <p:cNvSpPr/>
            <p:nvPr/>
          </p:nvSpPr>
          <p:spPr>
            <a:xfrm>
              <a:off x="6954579" y="581206"/>
              <a:ext cx="599323" cy="599324"/>
            </a:xfrm>
            <a:prstGeom prst="ellipse"/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ru-RU"/>
            </a:p>
          </p:txBody>
        </p:sp>
      </p:grpSp>
      <p:grpSp>
        <p:nvGrpSpPr>
          <p:cNvPr id="47" name="Группа 48"/>
          <p:cNvGrpSpPr/>
          <p:nvPr/>
        </p:nvGrpSpPr>
        <p:grpSpPr>
          <a:xfrm>
            <a:off x="10579826" y="3654843"/>
            <a:ext cx="374133" cy="479007"/>
            <a:chOff x="6713220" y="581206"/>
            <a:chExt cx="1082040" cy="1385348"/>
          </a:xfrm>
          <a:noFill/>
        </p:grpSpPr>
        <p:sp>
          <p:nvSpPr>
            <p:cNvPr id="1048622" name="Прямоугольник: скругленные углы 49"/>
            <p:cNvSpPr/>
            <p:nvPr/>
          </p:nvSpPr>
          <p:spPr>
            <a:xfrm>
              <a:off x="6713220" y="1272541"/>
              <a:ext cx="1082040" cy="694013"/>
            </a:xfrm>
            <a:prstGeom prst="roundRect">
              <a:avLst>
                <a:gd name="adj" fmla="val 47030"/>
              </a:avLst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ru-RU"/>
            </a:p>
          </p:txBody>
        </p:sp>
        <p:sp>
          <p:nvSpPr>
            <p:cNvPr id="1048623" name="Овал 50"/>
            <p:cNvSpPr/>
            <p:nvPr/>
          </p:nvSpPr>
          <p:spPr>
            <a:xfrm>
              <a:off x="6954579" y="581206"/>
              <a:ext cx="599323" cy="599324"/>
            </a:xfrm>
            <a:prstGeom prst="ellipse"/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ru-RU"/>
            </a:p>
          </p:txBody>
        </p:sp>
      </p:grpSp>
      <p:grpSp>
        <p:nvGrpSpPr>
          <p:cNvPr id="48" name="Группа 57"/>
          <p:cNvGrpSpPr/>
          <p:nvPr/>
        </p:nvGrpSpPr>
        <p:grpSpPr>
          <a:xfrm>
            <a:off x="10994232" y="3654843"/>
            <a:ext cx="374133" cy="479007"/>
            <a:chOff x="6713220" y="581206"/>
            <a:chExt cx="1082040" cy="1385348"/>
          </a:xfrm>
          <a:noFill/>
        </p:grpSpPr>
        <p:sp>
          <p:nvSpPr>
            <p:cNvPr id="1048624" name="Прямоугольник: скругленные углы 58"/>
            <p:cNvSpPr/>
            <p:nvPr/>
          </p:nvSpPr>
          <p:spPr>
            <a:xfrm>
              <a:off x="6713220" y="1272541"/>
              <a:ext cx="1082040" cy="694013"/>
            </a:xfrm>
            <a:prstGeom prst="roundRect">
              <a:avLst>
                <a:gd name="adj" fmla="val 47030"/>
              </a:avLst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ru-RU"/>
            </a:p>
          </p:txBody>
        </p:sp>
        <p:sp>
          <p:nvSpPr>
            <p:cNvPr id="1048625" name="Овал 59"/>
            <p:cNvSpPr/>
            <p:nvPr/>
          </p:nvSpPr>
          <p:spPr>
            <a:xfrm>
              <a:off x="6954579" y="581206"/>
              <a:ext cx="599323" cy="599324"/>
            </a:xfrm>
            <a:prstGeom prst="ellipse"/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ru-RU"/>
            </a:p>
          </p:txBody>
        </p:sp>
      </p:grpSp>
      <p:grpSp>
        <p:nvGrpSpPr>
          <p:cNvPr id="49" name="Группа 60"/>
          <p:cNvGrpSpPr/>
          <p:nvPr/>
        </p:nvGrpSpPr>
        <p:grpSpPr>
          <a:xfrm>
            <a:off x="10579826" y="2397079"/>
            <a:ext cx="374133" cy="479007"/>
            <a:chOff x="6713220" y="581206"/>
            <a:chExt cx="1082040" cy="1385348"/>
          </a:xfrm>
          <a:noFill/>
        </p:grpSpPr>
        <p:sp>
          <p:nvSpPr>
            <p:cNvPr id="1048626" name="Прямоугольник: скругленные углы 61"/>
            <p:cNvSpPr/>
            <p:nvPr/>
          </p:nvSpPr>
          <p:spPr>
            <a:xfrm>
              <a:off x="6713220" y="1272541"/>
              <a:ext cx="1082040" cy="694013"/>
            </a:xfrm>
            <a:prstGeom prst="roundRect">
              <a:avLst>
                <a:gd name="adj" fmla="val 47030"/>
              </a:avLst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ru-RU"/>
            </a:p>
          </p:txBody>
        </p:sp>
        <p:sp>
          <p:nvSpPr>
            <p:cNvPr id="1048627" name="Овал 62"/>
            <p:cNvSpPr/>
            <p:nvPr/>
          </p:nvSpPr>
          <p:spPr>
            <a:xfrm>
              <a:off x="6954579" y="581206"/>
              <a:ext cx="599323" cy="599324"/>
            </a:xfrm>
            <a:prstGeom prst="ellipse"/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Рисунок 1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6901543" y="1428383"/>
            <a:ext cx="3590660" cy="4001234"/>
          </a:xfrm>
          <a:prstGeom prst="rect"/>
        </p:spPr>
      </p:pic>
      <p:sp>
        <p:nvSpPr>
          <p:cNvPr id="1048645" name="Прямоугольник: скругленные углы 17"/>
          <p:cNvSpPr/>
          <p:nvPr/>
        </p:nvSpPr>
        <p:spPr>
          <a:xfrm>
            <a:off x="3370643" y="3057525"/>
            <a:ext cx="1911146" cy="1134336"/>
          </a:xfrm>
          <a:prstGeom prst="roundRect">
            <a:avLst>
              <a:gd name="adj" fmla="val 25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46" name="Прямоугольник: скругленные углы 18"/>
          <p:cNvSpPr/>
          <p:nvPr/>
        </p:nvSpPr>
        <p:spPr>
          <a:xfrm>
            <a:off x="841578" y="3057525"/>
            <a:ext cx="1911146" cy="1134336"/>
          </a:xfrm>
          <a:prstGeom prst="roundRect">
            <a:avLst>
              <a:gd name="adj" fmla="val 25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47" name="Прямоугольник: скругленные углы 13"/>
          <p:cNvSpPr/>
          <p:nvPr/>
        </p:nvSpPr>
        <p:spPr>
          <a:xfrm>
            <a:off x="3370643" y="2528215"/>
            <a:ext cx="1911146" cy="949680"/>
          </a:xfrm>
          <a:prstGeom prst="roundRect">
            <a:avLst>
              <a:gd name="adj" fmla="val 25346"/>
            </a:avLst>
          </a:prstGeom>
          <a:gradFill>
            <a:gsLst>
              <a:gs pos="0">
                <a:schemeClr val="accent3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48" name="Прямоугольник: скругленные углы 12"/>
          <p:cNvSpPr/>
          <p:nvPr/>
        </p:nvSpPr>
        <p:spPr>
          <a:xfrm>
            <a:off x="841578" y="2528215"/>
            <a:ext cx="1911146" cy="949680"/>
          </a:xfrm>
          <a:prstGeom prst="roundRect">
            <a:avLst>
              <a:gd name="adj" fmla="val 25346"/>
            </a:avLst>
          </a:prstGeom>
          <a:gradFill>
            <a:gsLst>
              <a:gs pos="0">
                <a:schemeClr val="accent3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49" name="Заголовок 1"/>
          <p:cNvSpPr>
            <a:spLocks noGrp="1"/>
          </p:cNvSpPr>
          <p:nvPr>
            <p:ph type="title"/>
          </p:nvPr>
        </p:nvSpPr>
        <p:spPr>
          <a:xfrm>
            <a:off x="914400" y="537792"/>
            <a:ext cx="10618788" cy="480131"/>
          </a:xfrm>
        </p:spPr>
        <p:txBody>
          <a:bodyPr/>
          <a:p>
            <a:r>
              <a:rPr dirty="0" lang="ru-RU"/>
              <a:t>Что такое практико-ориентированный подход</a:t>
            </a:r>
          </a:p>
        </p:txBody>
      </p:sp>
      <p:sp>
        <p:nvSpPr>
          <p:cNvPr id="1048650" name="Заголовок 2"/>
          <p:cNvSpPr txBox="1"/>
          <p:nvPr/>
        </p:nvSpPr>
        <p:spPr>
          <a:xfrm>
            <a:off x="3646238" y="2644545"/>
            <a:ext cx="1412104" cy="949681"/>
          </a:xfrm>
          <a:prstGeom prst="rect"/>
        </p:spPr>
        <p:txBody>
          <a:bodyPr anchor="t" bIns="45720" lIns="91440" rIns="0" rtlCol="0" tIns="45720" vert="horz" wrap="square">
            <a:norm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4800" lang="ru-RU">
                <a:solidFill>
                  <a:schemeClr val="bg1"/>
                </a:solidFill>
              </a:rPr>
              <a:t>20% </a:t>
            </a:r>
          </a:p>
        </p:txBody>
      </p:sp>
      <p:sp>
        <p:nvSpPr>
          <p:cNvPr id="1048651" name="Заголовок 2"/>
          <p:cNvSpPr txBox="1"/>
          <p:nvPr/>
        </p:nvSpPr>
        <p:spPr>
          <a:xfrm>
            <a:off x="1105196" y="2619904"/>
            <a:ext cx="1807115" cy="949681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4800" lang="ru-RU">
                <a:solidFill>
                  <a:schemeClr val="bg1"/>
                </a:solidFill>
              </a:rPr>
              <a:t>80% </a:t>
            </a:r>
          </a:p>
        </p:txBody>
      </p:sp>
      <p:sp>
        <p:nvSpPr>
          <p:cNvPr id="1048652" name="Прямоугольник 4"/>
          <p:cNvSpPr/>
          <p:nvPr/>
        </p:nvSpPr>
        <p:spPr>
          <a:xfrm>
            <a:off x="1061054" y="3527678"/>
            <a:ext cx="1426464" cy="815340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1600" lang="ru-RU">
                <a:solidFill>
                  <a:schemeClr val="tx2">
                    <a:lumMod val="50000"/>
                  </a:schemeClr>
                </a:solidFill>
              </a:rPr>
              <a:t>Выполнение боевых задач</a:t>
            </a:r>
          </a:p>
        </p:txBody>
      </p:sp>
      <p:sp>
        <p:nvSpPr>
          <p:cNvPr id="1048653" name="Заголовок 2"/>
          <p:cNvSpPr txBox="1"/>
          <p:nvPr/>
        </p:nvSpPr>
        <p:spPr>
          <a:xfrm>
            <a:off x="735297" y="1492811"/>
            <a:ext cx="5179252" cy="558880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2400" lang="ru-RU">
                <a:solidFill>
                  <a:schemeClr val="tx1"/>
                </a:solidFill>
              </a:rPr>
              <a:t>Обучение на практических </a:t>
            </a:r>
            <a:br>
              <a:rPr dirty="0" sz="2400" lang="ru-RU">
                <a:solidFill>
                  <a:schemeClr val="tx1"/>
                </a:solidFill>
              </a:rPr>
            </a:br>
            <a:r>
              <a:rPr dirty="0" sz="2400" lang="ru-RU">
                <a:solidFill>
                  <a:schemeClr val="tx1"/>
                </a:solidFill>
              </a:rPr>
              <a:t>задачах в бою: </a:t>
            </a:r>
          </a:p>
        </p:txBody>
      </p:sp>
      <p:sp>
        <p:nvSpPr>
          <p:cNvPr id="1048654" name="Прямоугольник 6"/>
          <p:cNvSpPr/>
          <p:nvPr/>
        </p:nvSpPr>
        <p:spPr>
          <a:xfrm>
            <a:off x="3669761" y="3641978"/>
            <a:ext cx="1267999" cy="338554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1600" lang="ru-RU" err="1">
                <a:solidFill>
                  <a:schemeClr val="tx2">
                    <a:lumMod val="50000"/>
                  </a:schemeClr>
                </a:solidFill>
              </a:rPr>
              <a:t>Менторинг</a:t>
            </a:r>
            <a:endParaRPr dirty="0" sz="1600"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655" name="Прямоугольник 7"/>
          <p:cNvSpPr/>
          <p:nvPr/>
        </p:nvSpPr>
        <p:spPr>
          <a:xfrm>
            <a:off x="757758" y="4322080"/>
            <a:ext cx="4834077" cy="815339"/>
          </a:xfrm>
          <a:prstGeom prst="rect"/>
        </p:spPr>
        <p:txBody>
          <a:bodyPr wrap="square">
            <a:spAutoFit/>
          </a:bodyPr>
          <a:p>
            <a:r>
              <a:rPr dirty="0" sz="1600" lang="ru-RU">
                <a:solidFill>
                  <a:schemeClr val="tx2">
                    <a:lumMod val="50000"/>
                  </a:schemeClr>
                </a:solidFill>
              </a:rPr>
              <a:t>Программа обучения максимально </a:t>
            </a:r>
            <a:r>
              <a:rPr dirty="0" sz="1600" lang="ru-RU" err="1">
                <a:solidFill>
                  <a:schemeClr val="tx2">
                    <a:lumMod val="50000"/>
                  </a:schemeClr>
                </a:solidFill>
              </a:rPr>
              <a:t>кастомизирована</a:t>
            </a:r>
            <a:r>
              <a:rPr dirty="0" sz="1600" lang="ru-RU">
                <a:solidFill>
                  <a:schemeClr val="tx2">
                    <a:lumMod val="50000"/>
                  </a:schemeClr>
                </a:solidFill>
              </a:rPr>
              <a:t> для решения конкретных задач организации</a:t>
            </a:r>
          </a:p>
        </p:txBody>
      </p:sp>
      <p:sp>
        <p:nvSpPr>
          <p:cNvPr id="1048656" name="Прямоугольник: скругленные углы 10"/>
          <p:cNvSpPr/>
          <p:nvPr/>
        </p:nvSpPr>
        <p:spPr>
          <a:xfrm>
            <a:off x="6375376" y="4728210"/>
            <a:ext cx="4834077" cy="1591998"/>
          </a:xfrm>
          <a:prstGeom prst="roundRect">
            <a:avLst>
              <a:gd name="adj" fmla="val 1455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57" name="Прямоугольник 11"/>
          <p:cNvSpPr/>
          <p:nvPr/>
        </p:nvSpPr>
        <p:spPr>
          <a:xfrm>
            <a:off x="6487354" y="4853732"/>
            <a:ext cx="4676194" cy="1297940"/>
          </a:xfrm>
          <a:prstGeom prst="rect"/>
        </p:spPr>
        <p:txBody>
          <a:bodyPr wrap="square">
            <a:spAutoFit/>
          </a:bodyPr>
          <a:p>
            <a:r>
              <a:rPr b="1" dirty="0" sz="1600" lang="ru-RU">
                <a:solidFill>
                  <a:srgbClr val="0050D7"/>
                </a:solidFill>
              </a:rPr>
              <a:t>Выгоды:</a:t>
            </a:r>
          </a:p>
          <a:p>
            <a:r>
              <a:rPr b="1" dirty="0" sz="1600" lang="ru-RU">
                <a:solidFill>
                  <a:srgbClr val="0050D7"/>
                </a:solidFill>
              </a:rPr>
              <a:t> </a:t>
            </a:r>
          </a:p>
          <a:p>
            <a:r>
              <a:rPr dirty="0" sz="1600" lang="ru-RU">
                <a:solidFill>
                  <a:srgbClr val="001946"/>
                </a:solidFill>
              </a:rPr>
              <a:t>Отлично подходит в отношении дешевых молодых специалистов (экономит ТСО), – высокая скорость и эффективность обучения </a:t>
            </a:r>
          </a:p>
        </p:txBody>
      </p:sp>
      <p:sp>
        <p:nvSpPr>
          <p:cNvPr id="1048658" name="Прямоугольник: скругленные углы 8"/>
          <p:cNvSpPr/>
          <p:nvPr/>
        </p:nvSpPr>
        <p:spPr>
          <a:xfrm>
            <a:off x="752396" y="5356259"/>
            <a:ext cx="4714954" cy="871031"/>
          </a:xfrm>
          <a:prstGeom prst="roundRect">
            <a:avLst>
              <a:gd name="adj" fmla="val 253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59" name="Прямоугольник 9"/>
          <p:cNvSpPr/>
          <p:nvPr/>
        </p:nvSpPr>
        <p:spPr>
          <a:xfrm>
            <a:off x="1207358" y="5467811"/>
            <a:ext cx="3830429" cy="584775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1600" lang="ru-RU">
                <a:solidFill>
                  <a:srgbClr val="0050D7"/>
                </a:solidFill>
              </a:rPr>
              <a:t>Недостаток: </a:t>
            </a:r>
            <a:r>
              <a:rPr dirty="0" sz="1600" lang="ru-RU">
                <a:solidFill>
                  <a:srgbClr val="001946"/>
                </a:solidFill>
              </a:rPr>
              <a:t>нужен ментор, но он может быть внешним и временным!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/>
              <a:t>И все же какие </a:t>
            </a:r>
            <a:r>
              <a:rPr dirty="0" lang="en-US"/>
              <a:t>hard skill </a:t>
            </a:r>
            <a:r>
              <a:rPr dirty="0" lang="ru-RU"/>
              <a:t>должен знать </a:t>
            </a:r>
            <a:r>
              <a:rPr dirty="0" lang="ru-RU" err="1"/>
              <a:t>джун</a:t>
            </a:r>
            <a:r>
              <a:rPr dirty="0" lang="ru-RU"/>
              <a:t> «на входе»?</a:t>
            </a:r>
          </a:p>
        </p:txBody>
      </p:sp>
      <p:sp>
        <p:nvSpPr>
          <p:cNvPr id="1048666" name="Прямоугольник 6"/>
          <p:cNvSpPr/>
          <p:nvPr/>
        </p:nvSpPr>
        <p:spPr>
          <a:xfrm>
            <a:off x="1128897" y="1782821"/>
            <a:ext cx="6788283" cy="3939540"/>
          </a:xfrm>
          <a:prstGeom prst="rect"/>
        </p:spPr>
        <p:txBody>
          <a:bodyPr/>
          <a:p>
            <a:pPr indent="-342900" lvl="0" marL="342900">
              <a:spcAft>
                <a:spcPts val="1100"/>
              </a:spcAft>
              <a:buClr>
                <a:srgbClr val="FFA019"/>
              </a:buClr>
              <a:buFont typeface="+mj-lt"/>
              <a:buAutoNum type="arabicPeriod"/>
            </a:pPr>
            <a:r>
              <a:rPr b="1" dirty="0" sz="1600" lang="ru-RU"/>
              <a:t>Концепции и понятия ИБ</a:t>
            </a:r>
            <a:r>
              <a:rPr dirty="0" sz="1600" lang="ru-RU"/>
              <a:t> </a:t>
            </a:r>
          </a:p>
          <a:p>
            <a:pPr indent="-342900" lvl="0" marL="342900">
              <a:spcAft>
                <a:spcPts val="1100"/>
              </a:spcAft>
              <a:buClr>
                <a:srgbClr val="FFA019"/>
              </a:buClr>
              <a:buFont typeface="+mj-lt"/>
              <a:buAutoNum type="arabicPeriod"/>
            </a:pPr>
            <a:r>
              <a:rPr dirty="0" sz="1600" lang="ru-RU"/>
              <a:t>Знание уязвимостей: </a:t>
            </a:r>
            <a:r>
              <a:rPr b="1" dirty="0" sz="1600" lang="ru-RU"/>
              <a:t>OWASP </a:t>
            </a:r>
            <a:r>
              <a:rPr b="1" dirty="0" sz="1600" lang="ru-RU" err="1"/>
              <a:t>top</a:t>
            </a:r>
            <a:r>
              <a:rPr b="1" dirty="0" sz="1600" lang="ru-RU"/>
              <a:t> 10 </a:t>
            </a:r>
            <a:r>
              <a:rPr b="1" dirty="0" sz="1600" lang="ru-RU" err="1"/>
              <a:t>web</a:t>
            </a:r>
            <a:r>
              <a:rPr b="1" dirty="0" sz="1600" lang="ru-RU"/>
              <a:t> </a:t>
            </a:r>
            <a:r>
              <a:rPr b="1" dirty="0" sz="1600" lang="ru-RU" err="1"/>
              <a:t>vuln</a:t>
            </a:r>
            <a:r>
              <a:rPr b="1" dirty="0" sz="1600" lang="ru-RU"/>
              <a:t>, CWE </a:t>
            </a:r>
            <a:r>
              <a:rPr b="1" dirty="0" sz="1600" lang="ru-RU" err="1"/>
              <a:t>Top</a:t>
            </a:r>
            <a:r>
              <a:rPr b="1" dirty="0" sz="1600" lang="ru-RU"/>
              <a:t> 25 </a:t>
            </a:r>
            <a:r>
              <a:rPr b="1" dirty="0" sz="1600" lang="ru-RU" err="1"/>
              <a:t>Most</a:t>
            </a:r>
            <a:r>
              <a:rPr b="1" dirty="0" sz="1600" lang="ru-RU"/>
              <a:t> </a:t>
            </a:r>
            <a:r>
              <a:rPr b="1" dirty="0" sz="1600" lang="ru-RU" err="1"/>
              <a:t>Dangerous</a:t>
            </a:r>
            <a:r>
              <a:rPr b="1" dirty="0" sz="1600" lang="ru-RU"/>
              <a:t> </a:t>
            </a:r>
            <a:r>
              <a:rPr b="1" dirty="0" sz="1600" lang="ru-RU" err="1"/>
              <a:t>Software</a:t>
            </a:r>
            <a:r>
              <a:rPr b="1" dirty="0" sz="1600" lang="ru-RU"/>
              <a:t> </a:t>
            </a:r>
            <a:r>
              <a:rPr b="1" dirty="0" sz="1600" lang="ru-RU" err="1"/>
              <a:t>Weaknesses</a:t>
            </a:r>
            <a:r>
              <a:rPr b="1" dirty="0" sz="1600" lang="ru-RU"/>
              <a:t>, </a:t>
            </a:r>
            <a:r>
              <a:rPr dirty="0" sz="1600" lang="ru-RU"/>
              <a:t>понимание последовательности эксплуатации. https://attack.mitre.org/</a:t>
            </a:r>
          </a:p>
          <a:p>
            <a:pPr indent="-342900" lvl="0" marL="342900">
              <a:spcAft>
                <a:spcPts val="1100"/>
              </a:spcAft>
              <a:buClr>
                <a:srgbClr val="FFA019"/>
              </a:buClr>
              <a:buFont typeface="+mj-lt"/>
              <a:buAutoNum type="arabicPeriod"/>
            </a:pPr>
            <a:r>
              <a:rPr dirty="0" sz="1600" lang="ru-RU"/>
              <a:t>Общие технологии обеспечения </a:t>
            </a:r>
            <a:r>
              <a:rPr b="1" dirty="0" sz="1600" lang="ru-RU"/>
              <a:t>ИБ: CIA + А, ААА  </a:t>
            </a:r>
          </a:p>
          <a:p>
            <a:pPr indent="-342900" lvl="0" marL="342900">
              <a:spcAft>
                <a:spcPts val="1100"/>
              </a:spcAft>
              <a:buClr>
                <a:srgbClr val="FFA019"/>
              </a:buClr>
              <a:buFont typeface="+mj-lt"/>
              <a:buAutoNum type="arabicPeriod"/>
            </a:pPr>
            <a:r>
              <a:rPr dirty="0" sz="1600" lang="ru-RU"/>
              <a:t>Технологии </a:t>
            </a:r>
            <a:r>
              <a:rPr b="1" dirty="0" sz="1600" lang="ru-RU"/>
              <a:t>SSDLC:</a:t>
            </a:r>
            <a:r>
              <a:rPr dirty="0" sz="1600" lang="ru-RU"/>
              <a:t> популярные технические стеки и технологии разработки </a:t>
            </a:r>
          </a:p>
          <a:p>
            <a:pPr indent="-342900" lvl="0" marL="342900">
              <a:spcAft>
                <a:spcPts val="1100"/>
              </a:spcAft>
              <a:buClr>
                <a:srgbClr val="FFA019"/>
              </a:buClr>
              <a:buFont typeface="+mj-lt"/>
              <a:buAutoNum type="arabicPeriod"/>
            </a:pPr>
            <a:r>
              <a:rPr dirty="0" sz="1600" lang="ru-RU"/>
              <a:t>Порядок </a:t>
            </a:r>
            <a:r>
              <a:rPr b="1" dirty="0" sz="1600" lang="ru-RU"/>
              <a:t>реализации и тестирования </a:t>
            </a:r>
            <a:r>
              <a:rPr dirty="0" sz="1600" lang="ru-RU"/>
              <a:t>функций безопасности </a:t>
            </a:r>
          </a:p>
          <a:p>
            <a:pPr indent="-342900" lvl="0" marL="342900">
              <a:spcAft>
                <a:spcPts val="1100"/>
              </a:spcAft>
              <a:buClr>
                <a:srgbClr val="FFA019"/>
              </a:buClr>
              <a:buFont typeface="+mj-lt"/>
              <a:buAutoNum type="arabicPeriod"/>
            </a:pPr>
            <a:r>
              <a:rPr dirty="0" sz="1600" lang="ru-RU"/>
              <a:t>Моделирование угроз по </a:t>
            </a:r>
            <a:r>
              <a:rPr b="1" dirty="0" sz="1600" lang="ru-RU"/>
              <a:t>STRIDE</a:t>
            </a:r>
            <a:r>
              <a:rPr dirty="0" sz="1600" lang="ru-RU"/>
              <a:t> и качественная оценка рисков </a:t>
            </a:r>
            <a:r>
              <a:rPr b="1" dirty="0" sz="1600" lang="ru-RU"/>
              <a:t>DREAD</a:t>
            </a:r>
          </a:p>
          <a:p>
            <a:pPr indent="-342900" lvl="0" marL="342900">
              <a:spcAft>
                <a:spcPts val="1100"/>
              </a:spcAft>
              <a:buClr>
                <a:srgbClr val="FFA019"/>
              </a:buClr>
              <a:buFont typeface="+mj-lt"/>
              <a:buAutoNum type="arabicPeriod"/>
            </a:pPr>
            <a:r>
              <a:rPr b="1" dirty="0" sz="1600" lang="ru-RU"/>
              <a:t>Один язык программирования</a:t>
            </a:r>
            <a:endParaRPr dirty="0" sz="1600" lang="ru-RU"/>
          </a:p>
          <a:p>
            <a:pPr indent="-342900" lvl="0" marL="342900">
              <a:spcAft>
                <a:spcPts val="1100"/>
              </a:spcAft>
              <a:buClr>
                <a:srgbClr val="FFA019"/>
              </a:buClr>
              <a:buFont typeface="+mj-lt"/>
              <a:buAutoNum type="arabicPeriod"/>
            </a:pPr>
            <a:r>
              <a:rPr dirty="0" sz="1600" lang="ru-RU"/>
              <a:t>Как работает </a:t>
            </a:r>
            <a:r>
              <a:rPr b="1" dirty="0" sz="1600" lang="ru-RU"/>
              <a:t>SCA/SAST/DAST/CA и </a:t>
            </a:r>
            <a:r>
              <a:rPr b="1" dirty="0" sz="1600" lang="ru-RU" err="1"/>
              <a:t>best</a:t>
            </a:r>
            <a:r>
              <a:rPr b="1" dirty="0" sz="1600" lang="ru-RU"/>
              <a:t> </a:t>
            </a:r>
            <a:r>
              <a:rPr b="1" dirty="0" sz="1600" lang="ru-RU" err="1"/>
              <a:t>practice</a:t>
            </a:r>
            <a:r>
              <a:rPr b="1" dirty="0" sz="1600" lang="ru-RU"/>
              <a:t> </a:t>
            </a:r>
            <a:r>
              <a:rPr dirty="0" sz="1600" lang="ru-RU"/>
              <a:t>их внедрения </a:t>
            </a:r>
          </a:p>
        </p:txBody>
      </p:sp>
      <p:sp>
        <p:nvSpPr>
          <p:cNvPr id="1048667" name="Прямоугольник: скругленные углы 2"/>
          <p:cNvSpPr/>
          <p:nvPr/>
        </p:nvSpPr>
        <p:spPr>
          <a:xfrm>
            <a:off x="7787640" y="1630680"/>
            <a:ext cx="3387408" cy="4411980"/>
          </a:xfrm>
          <a:prstGeom prst="roundRect"/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58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 cstate="hqprint"/>
          <a:stretch>
            <a:fillRect/>
          </a:stretch>
        </p:blipFill>
        <p:spPr>
          <a:xfrm>
            <a:off x="7947207" y="1918564"/>
            <a:ext cx="3037794" cy="3866174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Прямоугольник: скругленные углы 6"/>
          <p:cNvSpPr/>
          <p:nvPr/>
        </p:nvSpPr>
        <p:spPr>
          <a:xfrm>
            <a:off x="3867150" y="2137833"/>
            <a:ext cx="7324726" cy="643467"/>
          </a:xfrm>
          <a:prstGeom prst="roundRect">
            <a:avLst>
              <a:gd name="adj" fmla="val 43428"/>
            </a:avLst>
          </a:prstGeom>
          <a:solidFill>
            <a:srgbClr val="5F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72" name="Прямоугольник: скругленные углы 7"/>
          <p:cNvSpPr/>
          <p:nvPr/>
        </p:nvSpPr>
        <p:spPr>
          <a:xfrm>
            <a:off x="3705226" y="2942696"/>
            <a:ext cx="7486650" cy="643467"/>
          </a:xfrm>
          <a:prstGeom prst="roundRect">
            <a:avLst>
              <a:gd name="adj" fmla="val 43428"/>
            </a:avLst>
          </a:prstGeom>
          <a:solidFill>
            <a:srgbClr val="5F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73" name="Прямоугольник: скругленные углы 8"/>
          <p:cNvSpPr/>
          <p:nvPr/>
        </p:nvSpPr>
        <p:spPr>
          <a:xfrm>
            <a:off x="4467226" y="3689402"/>
            <a:ext cx="6724650" cy="1030235"/>
          </a:xfrm>
          <a:prstGeom prst="roundRect">
            <a:avLst>
              <a:gd name="adj" fmla="val 32291"/>
            </a:avLst>
          </a:prstGeom>
          <a:solidFill>
            <a:srgbClr val="5F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74" name="Прямоугольник: скругленные углы 9"/>
          <p:cNvSpPr/>
          <p:nvPr/>
        </p:nvSpPr>
        <p:spPr>
          <a:xfrm>
            <a:off x="3400426" y="4854919"/>
            <a:ext cx="7791450" cy="1064790"/>
          </a:xfrm>
          <a:prstGeom prst="roundRect">
            <a:avLst>
              <a:gd name="adj" fmla="val 26624"/>
            </a:avLst>
          </a:prstGeom>
          <a:solidFill>
            <a:srgbClr val="5F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Soft skill </a:t>
            </a:r>
            <a:r>
              <a:rPr dirty="0" lang="ru-RU" err="1"/>
              <a:t>джуна</a:t>
            </a:r>
            <a:r>
              <a:rPr dirty="0" lang="ru-RU"/>
              <a:t>?</a:t>
            </a:r>
          </a:p>
        </p:txBody>
      </p:sp>
      <p:sp>
        <p:nvSpPr>
          <p:cNvPr id="1048676" name="Прямоугольник 2"/>
          <p:cNvSpPr/>
          <p:nvPr/>
        </p:nvSpPr>
        <p:spPr>
          <a:xfrm>
            <a:off x="7095107" y="2230649"/>
            <a:ext cx="4568222" cy="3558541"/>
          </a:xfrm>
          <a:prstGeom prst="rect"/>
        </p:spPr>
        <p:txBody>
          <a:bodyPr wrap="square">
            <a:spAutoFit/>
          </a:bodyPr>
          <a:p>
            <a:pPr>
              <a:lnSpc>
                <a:spcPts val="2800"/>
              </a:lnSpc>
              <a:spcAft>
                <a:spcPts val="3500"/>
              </a:spcAft>
              <a:buClr>
                <a:srgbClr val="5FA0FF"/>
              </a:buClr>
            </a:pPr>
            <a:r>
              <a:rPr dirty="0" sz="2800" lang="ru-RU">
                <a:solidFill>
                  <a:schemeClr val="bg1"/>
                </a:solidFill>
              </a:rPr>
              <a:t>Учиться </a:t>
            </a:r>
          </a:p>
          <a:p>
            <a:pPr>
              <a:lnSpc>
                <a:spcPts val="2800"/>
              </a:lnSpc>
              <a:spcAft>
                <a:spcPts val="3500"/>
              </a:spcAft>
              <a:buClr>
                <a:srgbClr val="5FA0FF"/>
              </a:buClr>
            </a:pPr>
            <a:r>
              <a:rPr dirty="0" sz="2800" lang="ru-RU" smtClean="0">
                <a:solidFill>
                  <a:schemeClr val="bg1"/>
                </a:solidFill>
              </a:rPr>
              <a:t>Мотивировать себя </a:t>
            </a:r>
            <a:endParaRPr dirty="0" sz="2800" lang="ru-RU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  <a:spcAft>
                <a:spcPts val="3500"/>
              </a:spcAft>
              <a:buClr>
                <a:srgbClr val="5FA0FF"/>
              </a:buClr>
            </a:pPr>
            <a:r>
              <a:rPr dirty="0" sz="2800" lang="ru-RU">
                <a:solidFill>
                  <a:schemeClr val="bg1"/>
                </a:solidFill>
              </a:rPr>
              <a:t>Реализовывать свои инициативы </a:t>
            </a:r>
          </a:p>
          <a:p>
            <a:pPr>
              <a:lnSpc>
                <a:spcPts val="2800"/>
              </a:lnSpc>
              <a:spcAft>
                <a:spcPts val="3500"/>
              </a:spcAft>
              <a:buClr>
                <a:srgbClr val="5FA0FF"/>
              </a:buClr>
            </a:pPr>
            <a:r>
              <a:rPr dirty="0" sz="2800" lang="ru-RU" smtClean="0">
                <a:solidFill>
                  <a:schemeClr val="bg1"/>
                </a:solidFill>
              </a:rPr>
              <a:t>Знать правила </a:t>
            </a:r>
            <a:r>
              <a:rPr dirty="0" sz="2800" lang="ru-RU">
                <a:solidFill>
                  <a:schemeClr val="bg1"/>
                </a:solidFill>
              </a:rPr>
              <a:t>работы </a:t>
            </a:r>
            <a:r>
              <a:rPr dirty="0" sz="2800" lang="en-US">
                <a:solidFill>
                  <a:schemeClr val="bg1"/>
                </a:solidFill>
              </a:rPr>
              <a:t/>
            </a:r>
            <a:br>
              <a:rPr dirty="0" sz="2800" lang="en-US">
                <a:solidFill>
                  <a:schemeClr val="bg1"/>
                </a:solidFill>
              </a:rPr>
            </a:br>
            <a:r>
              <a:rPr dirty="0" sz="2800" lang="ru-RU">
                <a:solidFill>
                  <a:schemeClr val="bg1"/>
                </a:solidFill>
              </a:rPr>
              <a:t>в корпоративной среде </a:t>
            </a:r>
          </a:p>
        </p:txBody>
      </p:sp>
      <p:sp>
        <p:nvSpPr>
          <p:cNvPr id="1048677" name="Прямоугольник 10"/>
          <p:cNvSpPr/>
          <p:nvPr/>
        </p:nvSpPr>
        <p:spPr>
          <a:xfrm>
            <a:off x="6448456" y="1982905"/>
            <a:ext cx="790999" cy="891540"/>
          </a:xfrm>
          <a:prstGeom prst="rect"/>
        </p:spPr>
        <p:txBody>
          <a:bodyPr wrap="square">
            <a:spAutoFit/>
          </a:bodyPr>
          <a:p>
            <a:pPr>
              <a:spcAft>
                <a:spcPts val="2000"/>
              </a:spcAft>
              <a:buClr>
                <a:srgbClr val="5FA0FF"/>
              </a:buClr>
            </a:pPr>
            <a:r>
              <a:rPr b="1" dirty="0" sz="5400"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endParaRPr dirty="0" sz="5400" lang="ru-RU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8678" name="Прямоугольник 11"/>
          <p:cNvSpPr/>
          <p:nvPr/>
        </p:nvSpPr>
        <p:spPr>
          <a:xfrm>
            <a:off x="6448456" y="2806917"/>
            <a:ext cx="790999" cy="891540"/>
          </a:xfrm>
          <a:prstGeom prst="rect"/>
        </p:spPr>
        <p:txBody>
          <a:bodyPr wrap="square">
            <a:spAutoFit/>
          </a:bodyPr>
          <a:p>
            <a:pPr>
              <a:spcAft>
                <a:spcPts val="2000"/>
              </a:spcAft>
              <a:buClr>
                <a:srgbClr val="5FA0FF"/>
              </a:buClr>
            </a:pPr>
            <a:r>
              <a:rPr b="1" dirty="0" sz="5400"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endParaRPr dirty="0" sz="5400" lang="ru-RU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8679" name="Прямоугольник 12"/>
          <p:cNvSpPr/>
          <p:nvPr/>
        </p:nvSpPr>
        <p:spPr>
          <a:xfrm>
            <a:off x="6448456" y="3722303"/>
            <a:ext cx="790999" cy="891540"/>
          </a:xfrm>
          <a:prstGeom prst="rect"/>
        </p:spPr>
        <p:txBody>
          <a:bodyPr wrap="square">
            <a:spAutoFit/>
          </a:bodyPr>
          <a:p>
            <a:pPr>
              <a:spcAft>
                <a:spcPts val="2000"/>
              </a:spcAft>
              <a:buClr>
                <a:srgbClr val="5FA0FF"/>
              </a:buClr>
            </a:pPr>
            <a:r>
              <a:rPr b="1" dirty="0" sz="5400"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endParaRPr dirty="0" sz="5400" lang="ru-RU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8680" name="Прямоугольник 13"/>
          <p:cNvSpPr/>
          <p:nvPr/>
        </p:nvSpPr>
        <p:spPr>
          <a:xfrm>
            <a:off x="6448456" y="4888360"/>
            <a:ext cx="790999" cy="891541"/>
          </a:xfrm>
          <a:prstGeom prst="rect"/>
        </p:spPr>
        <p:txBody>
          <a:bodyPr wrap="square">
            <a:spAutoFit/>
          </a:bodyPr>
          <a:p>
            <a:pPr>
              <a:spcAft>
                <a:spcPts val="2000"/>
              </a:spcAft>
              <a:buClr>
                <a:srgbClr val="5FA0FF"/>
              </a:buClr>
            </a:pPr>
            <a:r>
              <a:rPr b="1" dirty="0" sz="5400"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endParaRPr dirty="0" sz="5400" lang="ru-RU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97159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1" cstate="hqprint"/>
          <a:stretch>
            <a:fillRect/>
          </a:stretch>
        </p:blipFill>
        <p:spPr>
          <a:xfrm>
            <a:off x="892572" y="867224"/>
            <a:ext cx="5568156" cy="556815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/>
              <a:t>Карта этапов обучения</a:t>
            </a:r>
          </a:p>
        </p:txBody>
      </p:sp>
      <p:sp>
        <p:nvSpPr>
          <p:cNvPr id="1048685" name="Полилиния: фигура 5"/>
          <p:cNvSpPr/>
          <p:nvPr/>
        </p:nvSpPr>
        <p:spPr>
          <a:xfrm>
            <a:off x="798124" y="1677609"/>
            <a:ext cx="3287923" cy="915333"/>
          </a:xfrm>
          <a:custGeom>
            <a:avLst/>
            <a:gdLst>
              <a:gd name="connsiteX0" fmla="*/ 0 w 3287923"/>
              <a:gd name="connsiteY0" fmla="*/ 0 h 915333"/>
              <a:gd name="connsiteX1" fmla="*/ 2830257 w 3287923"/>
              <a:gd name="connsiteY1" fmla="*/ 0 h 915333"/>
              <a:gd name="connsiteX2" fmla="*/ 3287923 w 3287923"/>
              <a:gd name="connsiteY2" fmla="*/ 457667 h 915333"/>
              <a:gd name="connsiteX3" fmla="*/ 2830257 w 3287923"/>
              <a:gd name="connsiteY3" fmla="*/ 915333 h 915333"/>
              <a:gd name="connsiteX4" fmla="*/ 0 w 3287923"/>
              <a:gd name="connsiteY4" fmla="*/ 915333 h 915333"/>
              <a:gd name="connsiteX5" fmla="*/ 457667 w 3287923"/>
              <a:gd name="connsiteY5" fmla="*/ 457667 h 915333"/>
              <a:gd name="connsiteX6" fmla="*/ 0 w 3287923"/>
              <a:gd name="connsiteY6" fmla="*/ 0 h 91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923" h="915333">
                <a:moveTo>
                  <a:pt x="0" y="0"/>
                </a:moveTo>
                <a:lnTo>
                  <a:pt x="2830257" y="0"/>
                </a:lnTo>
                <a:lnTo>
                  <a:pt x="3287923" y="457667"/>
                </a:lnTo>
                <a:lnTo>
                  <a:pt x="2830257" y="915333"/>
                </a:lnTo>
                <a:lnTo>
                  <a:pt x="0" y="915333"/>
                </a:lnTo>
                <a:lnTo>
                  <a:pt x="457667" y="45766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3970" lIns="485607" numCol="1" rIns="457666" spcCol="1270" spcFirstLastPara="0" tIns="13970" vert="horz" wrap="square">
            <a:noAutofit/>
          </a:bodyPr>
          <a:p>
            <a:pPr algn="ctr" defTabSz="9779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2200" kern="1200" lang="ru-RU"/>
              <a:t>Этап</a:t>
            </a:r>
          </a:p>
        </p:txBody>
      </p:sp>
      <p:sp>
        <p:nvSpPr>
          <p:cNvPr id="1048686" name="Полилиния: фигура 6"/>
          <p:cNvSpPr/>
          <p:nvPr/>
        </p:nvSpPr>
        <p:spPr>
          <a:xfrm>
            <a:off x="3781630" y="1755412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1430" lIns="402723" numCol="1" rIns="379863" spcCol="1270" spcFirstLastPara="0" tIns="11430" vert="horz" wrap="square">
            <a:noAutofit/>
          </a:bodyPr>
          <a:p>
            <a:pPr algn="ctr" defTabSz="8001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800" kern="1200" lang="ru-RU"/>
              <a:t>Аудит</a:t>
            </a:r>
          </a:p>
        </p:txBody>
      </p:sp>
      <p:sp>
        <p:nvSpPr>
          <p:cNvPr id="1048687" name="Полилиния: фигура 7"/>
          <p:cNvSpPr/>
          <p:nvPr/>
        </p:nvSpPr>
        <p:spPr>
          <a:xfrm>
            <a:off x="6238504" y="1755412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1430" lIns="402723" numCol="1" rIns="379863" spcCol="1270" spcFirstLastPara="0" tIns="11430" vert="horz" wrap="square">
            <a:noAutofit/>
          </a:bodyPr>
          <a:p>
            <a:pPr algn="ctr" defTabSz="8001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800" kern="1200" lang="ru-RU"/>
              <a:t>Внедрение</a:t>
            </a:r>
          </a:p>
        </p:txBody>
      </p:sp>
      <p:sp>
        <p:nvSpPr>
          <p:cNvPr id="1048688" name="Полилиния: фигура 8"/>
          <p:cNvSpPr/>
          <p:nvPr/>
        </p:nvSpPr>
        <p:spPr>
          <a:xfrm>
            <a:off x="8695378" y="1755412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1430" lIns="402723" numCol="1" rIns="379863" spcCol="1270" spcFirstLastPara="0" tIns="11430" vert="horz" wrap="square">
            <a:noAutofit/>
          </a:bodyPr>
          <a:p>
            <a:pPr algn="ctr" defTabSz="8001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800" kern="1200" lang="ru-RU"/>
              <a:t>Эксплуатация</a:t>
            </a:r>
          </a:p>
        </p:txBody>
      </p:sp>
      <p:sp>
        <p:nvSpPr>
          <p:cNvPr id="1048689" name="Полилиния: фигура 9"/>
          <p:cNvSpPr/>
          <p:nvPr/>
        </p:nvSpPr>
        <p:spPr>
          <a:xfrm>
            <a:off x="798124" y="2724076"/>
            <a:ext cx="3287923" cy="915333"/>
          </a:xfrm>
          <a:custGeom>
            <a:avLst/>
            <a:gdLst>
              <a:gd name="connsiteX0" fmla="*/ 0 w 3287923"/>
              <a:gd name="connsiteY0" fmla="*/ 0 h 915333"/>
              <a:gd name="connsiteX1" fmla="*/ 2830257 w 3287923"/>
              <a:gd name="connsiteY1" fmla="*/ 0 h 915333"/>
              <a:gd name="connsiteX2" fmla="*/ 3287923 w 3287923"/>
              <a:gd name="connsiteY2" fmla="*/ 457667 h 915333"/>
              <a:gd name="connsiteX3" fmla="*/ 2830257 w 3287923"/>
              <a:gd name="connsiteY3" fmla="*/ 915333 h 915333"/>
              <a:gd name="connsiteX4" fmla="*/ 0 w 3287923"/>
              <a:gd name="connsiteY4" fmla="*/ 915333 h 915333"/>
              <a:gd name="connsiteX5" fmla="*/ 457667 w 3287923"/>
              <a:gd name="connsiteY5" fmla="*/ 457667 h 915333"/>
              <a:gd name="connsiteX6" fmla="*/ 0 w 3287923"/>
              <a:gd name="connsiteY6" fmla="*/ 0 h 91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923" h="915333">
                <a:moveTo>
                  <a:pt x="0" y="0"/>
                </a:moveTo>
                <a:lnTo>
                  <a:pt x="2830257" y="0"/>
                </a:lnTo>
                <a:lnTo>
                  <a:pt x="3287923" y="457667"/>
                </a:lnTo>
                <a:lnTo>
                  <a:pt x="2830257" y="915333"/>
                </a:lnTo>
                <a:lnTo>
                  <a:pt x="0" y="915333"/>
                </a:lnTo>
                <a:lnTo>
                  <a:pt x="457667" y="45766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3970" lIns="485607" numCol="1" rIns="457666" spcCol="1270" spcFirstLastPara="0" tIns="13970" vert="horz" wrap="square">
            <a:noAutofit/>
          </a:bodyPr>
          <a:p>
            <a:pPr algn="ctr" defTabSz="9779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2200" kern="1200" lang="ru-RU"/>
              <a:t>Потребности</a:t>
            </a:r>
          </a:p>
        </p:txBody>
      </p:sp>
      <p:sp>
        <p:nvSpPr>
          <p:cNvPr id="1048690" name="Полилиния: фигура 10"/>
          <p:cNvSpPr/>
          <p:nvPr/>
        </p:nvSpPr>
        <p:spPr>
          <a:xfrm>
            <a:off x="3781630" y="2801879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1430" lIns="402723" numCol="1" rIns="379863" spcCol="1270" spcFirstLastPara="0" tIns="11430" vert="horz" wrap="square">
            <a:noAutofit/>
          </a:bodyPr>
          <a:p>
            <a:pPr algn="ctr" defTabSz="8001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800" kern="1200" lang="ru-RU"/>
              <a:t>Объяснить какая БР нужна</a:t>
            </a:r>
          </a:p>
        </p:txBody>
      </p:sp>
      <p:sp>
        <p:nvSpPr>
          <p:cNvPr id="1048691" name="Полилиния: фигура 11"/>
          <p:cNvSpPr/>
          <p:nvPr/>
        </p:nvSpPr>
        <p:spPr>
          <a:xfrm>
            <a:off x="6238504" y="2801879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0795" lIns="401453" numCol="1" rIns="379863" spcCol="1270" spcFirstLastPara="0" tIns="10795" vert="horz" wrap="square">
            <a:noAutofit/>
          </a:bodyPr>
          <a:p>
            <a:pPr algn="ctr" defTabSz="75565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700" kern="1200" lang="ru-RU"/>
              <a:t>Внедрить процесс </a:t>
            </a:r>
            <a:br>
              <a:rPr dirty="0" sz="1700" kern="1200" lang="ru-RU"/>
            </a:br>
            <a:r>
              <a:rPr dirty="0" sz="1600" kern="1200" lang="ru-RU"/>
              <a:t>и инструменты</a:t>
            </a:r>
            <a:endParaRPr dirty="0" sz="1700" kern="1200" lang="ru-RU"/>
          </a:p>
        </p:txBody>
      </p:sp>
      <p:sp>
        <p:nvSpPr>
          <p:cNvPr id="1048692" name="Полилиния: фигура 12"/>
          <p:cNvSpPr/>
          <p:nvPr/>
        </p:nvSpPr>
        <p:spPr>
          <a:xfrm>
            <a:off x="8695378" y="2801879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1430" lIns="402723" numCol="1" rIns="379863" spcCol="1270" spcFirstLastPara="0" tIns="11430" vert="horz" wrap="square">
            <a:noAutofit/>
          </a:bodyPr>
          <a:p>
            <a:pPr algn="ctr" defTabSz="8001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800" kern="1200" lang="ru-RU"/>
              <a:t>Работать </a:t>
            </a:r>
            <a:br>
              <a:rPr dirty="0" sz="1800" kern="1200" lang="ru-RU"/>
            </a:br>
            <a:r>
              <a:rPr dirty="0" sz="1800" kern="1200" lang="ru-RU"/>
              <a:t>по процессу</a:t>
            </a:r>
          </a:p>
        </p:txBody>
      </p:sp>
      <p:sp>
        <p:nvSpPr>
          <p:cNvPr id="1048693" name="Полилиния: фигура 13"/>
          <p:cNvSpPr/>
          <p:nvPr/>
        </p:nvSpPr>
        <p:spPr>
          <a:xfrm>
            <a:off x="798124" y="3770542"/>
            <a:ext cx="3287923" cy="915333"/>
          </a:xfrm>
          <a:custGeom>
            <a:avLst/>
            <a:gdLst>
              <a:gd name="connsiteX0" fmla="*/ 0 w 3287923"/>
              <a:gd name="connsiteY0" fmla="*/ 0 h 915333"/>
              <a:gd name="connsiteX1" fmla="*/ 2830257 w 3287923"/>
              <a:gd name="connsiteY1" fmla="*/ 0 h 915333"/>
              <a:gd name="connsiteX2" fmla="*/ 3287923 w 3287923"/>
              <a:gd name="connsiteY2" fmla="*/ 457667 h 915333"/>
              <a:gd name="connsiteX3" fmla="*/ 2830257 w 3287923"/>
              <a:gd name="connsiteY3" fmla="*/ 915333 h 915333"/>
              <a:gd name="connsiteX4" fmla="*/ 0 w 3287923"/>
              <a:gd name="connsiteY4" fmla="*/ 915333 h 915333"/>
              <a:gd name="connsiteX5" fmla="*/ 457667 w 3287923"/>
              <a:gd name="connsiteY5" fmla="*/ 457667 h 915333"/>
              <a:gd name="connsiteX6" fmla="*/ 0 w 3287923"/>
              <a:gd name="connsiteY6" fmla="*/ 0 h 91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923" h="915333">
                <a:moveTo>
                  <a:pt x="0" y="0"/>
                </a:moveTo>
                <a:lnTo>
                  <a:pt x="2830257" y="0"/>
                </a:lnTo>
                <a:lnTo>
                  <a:pt x="3287923" y="457667"/>
                </a:lnTo>
                <a:lnTo>
                  <a:pt x="2830257" y="915333"/>
                </a:lnTo>
                <a:lnTo>
                  <a:pt x="0" y="915333"/>
                </a:lnTo>
                <a:lnTo>
                  <a:pt x="457667" y="45766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3970" lIns="485607" numCol="1" rIns="457666" spcCol="1270" spcFirstLastPara="0" tIns="13970" vert="horz" wrap="square">
            <a:noAutofit/>
          </a:bodyPr>
          <a:p>
            <a:pPr algn="ctr" defTabSz="9779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2200" kern="1200" lang="ru-RU"/>
              <a:t>Очевидные навыки </a:t>
            </a:r>
            <a:br>
              <a:rPr dirty="0" sz="2200" kern="1200" lang="ru-RU"/>
            </a:br>
            <a:r>
              <a:rPr dirty="0" sz="2200" kern="1200" lang="ru-RU"/>
              <a:t>и знания </a:t>
            </a:r>
          </a:p>
        </p:txBody>
      </p:sp>
      <p:sp>
        <p:nvSpPr>
          <p:cNvPr id="1048694" name="Полилиния: фигура 14"/>
          <p:cNvSpPr/>
          <p:nvPr/>
        </p:nvSpPr>
        <p:spPr>
          <a:xfrm>
            <a:off x="3781630" y="3848346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1430" lIns="402723" numCol="1" rIns="379863" spcCol="1270" spcFirstLastPara="0" tIns="11430" vert="horz" wrap="square">
            <a:noAutofit/>
          </a:bodyPr>
          <a:p>
            <a:pPr algn="ctr" defTabSz="8001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800" kern="1200" lang="ru-RU"/>
              <a:t>Знание стандартов </a:t>
            </a:r>
            <a:br>
              <a:rPr dirty="0" sz="1800" kern="1200" lang="ru-RU"/>
            </a:br>
            <a:r>
              <a:rPr dirty="0" sz="1800" kern="1200" lang="ru-RU"/>
              <a:t>и инструментов</a:t>
            </a:r>
          </a:p>
        </p:txBody>
      </p:sp>
      <p:sp>
        <p:nvSpPr>
          <p:cNvPr id="1048695" name="Полилиния: фигура 15"/>
          <p:cNvSpPr/>
          <p:nvPr/>
        </p:nvSpPr>
        <p:spPr>
          <a:xfrm>
            <a:off x="6238504" y="3848346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1430" lIns="402723" numCol="1" rIns="379863" spcCol="1270" spcFirstLastPara="0" tIns="11430" vert="horz" wrap="square">
            <a:noAutofit/>
          </a:bodyPr>
          <a:p>
            <a:pPr algn="ctr" defTabSz="8001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800" kern="1200" lang="ru-RU"/>
              <a:t>Опыт внедрения </a:t>
            </a:r>
            <a:br>
              <a:rPr dirty="0" sz="1800" kern="1200" lang="ru-RU"/>
            </a:br>
            <a:r>
              <a:rPr dirty="0" sz="1800" kern="1200" lang="ru-RU"/>
              <a:t>и описания </a:t>
            </a:r>
            <a:r>
              <a:rPr dirty="0" sz="1800" kern="1200" lang="en-US"/>
              <a:t>SSDLC</a:t>
            </a:r>
            <a:r>
              <a:rPr dirty="0" sz="1800" kern="1200" lang="ru-RU"/>
              <a:t> </a:t>
            </a:r>
          </a:p>
        </p:txBody>
      </p:sp>
      <p:sp>
        <p:nvSpPr>
          <p:cNvPr id="1048696" name="Полилиния: фигура 16"/>
          <p:cNvSpPr/>
          <p:nvPr/>
        </p:nvSpPr>
        <p:spPr>
          <a:xfrm>
            <a:off x="8695378" y="3848346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1430" lIns="402723" numCol="1" rIns="379863" spcCol="1270" spcFirstLastPara="0" tIns="11430" vert="horz" wrap="square">
            <a:noAutofit/>
          </a:bodyPr>
          <a:p>
            <a:pPr algn="ctr" defTabSz="8001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800" kern="1200" lang="ru-RU" err="1"/>
              <a:t>Триаж</a:t>
            </a:r>
            <a:r>
              <a:rPr dirty="0" sz="1800" kern="1200" lang="ru-RU"/>
              <a:t>, поддержка, автоматизации</a:t>
            </a:r>
          </a:p>
        </p:txBody>
      </p:sp>
      <p:sp>
        <p:nvSpPr>
          <p:cNvPr id="1048697" name="Полилиния: фигура 17"/>
          <p:cNvSpPr/>
          <p:nvPr/>
        </p:nvSpPr>
        <p:spPr>
          <a:xfrm>
            <a:off x="794441" y="4797967"/>
            <a:ext cx="3287923" cy="915333"/>
          </a:xfrm>
          <a:custGeom>
            <a:avLst/>
            <a:gdLst>
              <a:gd name="connsiteX0" fmla="*/ 0 w 3287923"/>
              <a:gd name="connsiteY0" fmla="*/ 0 h 915333"/>
              <a:gd name="connsiteX1" fmla="*/ 2830257 w 3287923"/>
              <a:gd name="connsiteY1" fmla="*/ 0 h 915333"/>
              <a:gd name="connsiteX2" fmla="*/ 3287923 w 3287923"/>
              <a:gd name="connsiteY2" fmla="*/ 457667 h 915333"/>
              <a:gd name="connsiteX3" fmla="*/ 2830257 w 3287923"/>
              <a:gd name="connsiteY3" fmla="*/ 915333 h 915333"/>
              <a:gd name="connsiteX4" fmla="*/ 0 w 3287923"/>
              <a:gd name="connsiteY4" fmla="*/ 915333 h 915333"/>
              <a:gd name="connsiteX5" fmla="*/ 457667 w 3287923"/>
              <a:gd name="connsiteY5" fmla="*/ 457667 h 915333"/>
              <a:gd name="connsiteX6" fmla="*/ 0 w 3287923"/>
              <a:gd name="connsiteY6" fmla="*/ 0 h 91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923" h="915333">
                <a:moveTo>
                  <a:pt x="0" y="0"/>
                </a:moveTo>
                <a:lnTo>
                  <a:pt x="2830257" y="0"/>
                </a:lnTo>
                <a:lnTo>
                  <a:pt x="3287923" y="457667"/>
                </a:lnTo>
                <a:lnTo>
                  <a:pt x="2830257" y="915333"/>
                </a:lnTo>
                <a:lnTo>
                  <a:pt x="0" y="915333"/>
                </a:lnTo>
                <a:lnTo>
                  <a:pt x="457667" y="457667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108000" compatLnSpc="1" forceAA="0" fromWordArt="0" horzOverflow="overflow" lIns="91440" numCol="1" rIns="91440" rot="0" rtlCol="0" spcCol="0" spcFirstLastPara="0" tIns="108000" vert="horz" vertOverflow="overflow" wrap="square">
            <a:prstTxWarp prst="textNoShape"/>
            <a:noAutofit/>
          </a:bodyPr>
          <a:p>
            <a:pPr algn="ctr"/>
            <a:r>
              <a:rPr dirty="0" sz="2200" lang="ru-RU"/>
              <a:t>Не очевидные</a:t>
            </a:r>
          </a:p>
        </p:txBody>
      </p:sp>
      <p:sp>
        <p:nvSpPr>
          <p:cNvPr id="1048698" name="Полилиния: фигура 18"/>
          <p:cNvSpPr/>
          <p:nvPr/>
        </p:nvSpPr>
        <p:spPr>
          <a:xfrm>
            <a:off x="3787983" y="4894813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1430" lIns="402723" numCol="1" rIns="379863" spcCol="1270" spcFirstLastPara="0" tIns="11430" vert="horz" wrap="square">
            <a:noAutofit/>
          </a:bodyPr>
          <a:p>
            <a:pPr algn="ctr" defTabSz="8001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800" kern="1200" lang="ru-RU"/>
              <a:t>Умение донести </a:t>
            </a:r>
            <a:br>
              <a:rPr dirty="0" sz="1800" kern="1200" lang="ru-RU"/>
            </a:br>
            <a:r>
              <a:rPr dirty="0" sz="1800" kern="1200" lang="ru-RU"/>
              <a:t>и отстоять позицию</a:t>
            </a:r>
          </a:p>
        </p:txBody>
      </p:sp>
      <p:sp>
        <p:nvSpPr>
          <p:cNvPr id="1048699" name="Полилиния: фигура 19"/>
          <p:cNvSpPr/>
          <p:nvPr/>
        </p:nvSpPr>
        <p:spPr>
          <a:xfrm>
            <a:off x="6238504" y="4894813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1430" lIns="402723" numCol="1" rIns="379863" spcCol="1270" spcFirstLastPara="0" tIns="11430" vert="horz" wrap="square">
            <a:noAutofit/>
          </a:bodyPr>
          <a:p>
            <a:pPr algn="ctr" defTabSz="8001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800" kern="1200" lang="ru-RU"/>
              <a:t>Навыки обучения</a:t>
            </a:r>
          </a:p>
        </p:txBody>
      </p:sp>
      <p:sp>
        <p:nvSpPr>
          <p:cNvPr id="1048700" name="Полилиния: фигура 20"/>
          <p:cNvSpPr/>
          <p:nvPr/>
        </p:nvSpPr>
        <p:spPr>
          <a:xfrm>
            <a:off x="8695378" y="4894813"/>
            <a:ext cx="2728976" cy="759726"/>
          </a:xfrm>
          <a:custGeom>
            <a:avLst/>
            <a:gdLst>
              <a:gd name="connsiteX0" fmla="*/ 0 w 2728976"/>
              <a:gd name="connsiteY0" fmla="*/ 0 h 759726"/>
              <a:gd name="connsiteX1" fmla="*/ 2349113 w 2728976"/>
              <a:gd name="connsiteY1" fmla="*/ 0 h 759726"/>
              <a:gd name="connsiteX2" fmla="*/ 2728976 w 2728976"/>
              <a:gd name="connsiteY2" fmla="*/ 379863 h 759726"/>
              <a:gd name="connsiteX3" fmla="*/ 2349113 w 2728976"/>
              <a:gd name="connsiteY3" fmla="*/ 759726 h 759726"/>
              <a:gd name="connsiteX4" fmla="*/ 0 w 2728976"/>
              <a:gd name="connsiteY4" fmla="*/ 759726 h 759726"/>
              <a:gd name="connsiteX5" fmla="*/ 379863 w 2728976"/>
              <a:gd name="connsiteY5" fmla="*/ 379863 h 759726"/>
              <a:gd name="connsiteX6" fmla="*/ 0 w 2728976"/>
              <a:gd name="connsiteY6" fmla="*/ 0 h 7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8976" h="759726">
                <a:moveTo>
                  <a:pt x="0" y="0"/>
                </a:moveTo>
                <a:lnTo>
                  <a:pt x="2349113" y="0"/>
                </a:lnTo>
                <a:lnTo>
                  <a:pt x="2728976" y="379863"/>
                </a:lnTo>
                <a:lnTo>
                  <a:pt x="2349113" y="759726"/>
                </a:lnTo>
                <a:lnTo>
                  <a:pt x="0" y="759726"/>
                </a:lnTo>
                <a:lnTo>
                  <a:pt x="379863" y="379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1430" lIns="402723" numCol="1" rIns="379863" spcCol="1270" spcFirstLastPara="0" tIns="11430" vert="horz" wrap="square">
            <a:noAutofit/>
          </a:bodyPr>
          <a:p>
            <a:pPr algn="ctr" defTabSz="80010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dirty="0" sz="1800" kern="1200" lang="ru-RU"/>
              <a:t>Умение договориться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Прямоугольник: скругленные углы 11"/>
          <p:cNvSpPr/>
          <p:nvPr/>
        </p:nvSpPr>
        <p:spPr>
          <a:xfrm>
            <a:off x="5669113" y="1899671"/>
            <a:ext cx="4936317" cy="1460048"/>
          </a:xfrm>
          <a:prstGeom prst="roundRect">
            <a:avLst>
              <a:gd name="adj" fmla="val 11537"/>
            </a:avLst>
          </a:prstGeom>
          <a:gradFill flip="none" rotWithShape="0">
            <a:gsLst>
              <a:gs pos="0">
                <a:schemeClr val="accent3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108000" compatLnSpc="1" forceAA="0" fromWordArt="0" horzOverflow="overflow" lIns="91440" numCol="1" rIns="91440" rot="0" rtlCol="0" spcCol="0" spcFirstLastPara="0" tIns="108000" vert="horz" vertOverflow="overflow" wrap="square">
            <a:prstTxWarp prst="textNoShape"/>
            <a:noAutofit/>
          </a:bodyPr>
          <a:p>
            <a:pPr algn="ctr"/>
            <a:endParaRPr b="1" sz="1400" lang="ru-RU"/>
          </a:p>
        </p:txBody>
      </p:sp>
      <p:sp>
        <p:nvSpPr>
          <p:cNvPr id="1048705" name="Прямоугольник: скругленные углы 22"/>
          <p:cNvSpPr/>
          <p:nvPr/>
        </p:nvSpPr>
        <p:spPr>
          <a:xfrm>
            <a:off x="1697650" y="3470300"/>
            <a:ext cx="8907780" cy="2712972"/>
          </a:xfrm>
          <a:prstGeom prst="roundRect">
            <a:avLst>
              <a:gd name="adj" fmla="val 684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06" name="Прямоугольник: скругленные углы 20"/>
          <p:cNvSpPr/>
          <p:nvPr/>
        </p:nvSpPr>
        <p:spPr>
          <a:xfrm>
            <a:off x="1697650" y="1928246"/>
            <a:ext cx="3852298" cy="1431473"/>
          </a:xfrm>
          <a:prstGeom prst="roundRect">
            <a:avLst>
              <a:gd name="adj" fmla="val 1018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0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/>
              <a:t>Аудит и подготовка к внедрению </a:t>
            </a:r>
          </a:p>
        </p:txBody>
      </p:sp>
      <p:sp>
        <p:nvSpPr>
          <p:cNvPr id="1048708" name="Прямоугольник 4"/>
          <p:cNvSpPr/>
          <p:nvPr/>
        </p:nvSpPr>
        <p:spPr>
          <a:xfrm>
            <a:off x="1833932" y="3989657"/>
            <a:ext cx="9038198" cy="2277635"/>
          </a:xfrm>
          <a:prstGeom prst="rect"/>
        </p:spPr>
        <p:txBody>
          <a:bodyPr/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Понимание отечественного ГОСТ 56939 </a:t>
            </a:r>
            <a:r>
              <a:rPr dirty="0" sz="1600" lang="en-US"/>
              <a:t/>
            </a:r>
            <a:br>
              <a:rPr dirty="0" sz="1600" lang="en-US"/>
            </a:br>
            <a:r>
              <a:rPr dirty="0" sz="1600" lang="ru-RU"/>
              <a:t>и требований законодательства по БР (ФСТЭК в первую очередь)</a:t>
            </a:r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Понимание иностранных </a:t>
            </a:r>
            <a:r>
              <a:rPr dirty="0" sz="1600" lang="en-US"/>
              <a:t>OWASP SAMM, BSIMM</a:t>
            </a:r>
            <a:endParaRPr dirty="0" sz="1600" lang="ru-RU"/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Знать порядок проведения «классического» аудита по ИБ и лучшие практики по данной теме</a:t>
            </a:r>
          </a:p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Понимать функциональные возможности ASOC/VM-платформ российского рынка и увязка результатов со сборочным конвейером</a:t>
            </a:r>
            <a:r>
              <a:rPr dirty="0" sz="1300" lang="ru-RU"/>
              <a:t/>
            </a:r>
            <a:br>
              <a:rPr dirty="0" sz="1300" lang="ru-RU"/>
            </a:br>
            <a:endParaRPr dirty="0" sz="1300" lang="ru-RU"/>
          </a:p>
        </p:txBody>
      </p:sp>
      <p:sp>
        <p:nvSpPr>
          <p:cNvPr id="1048709" name="Прямоугольник 14"/>
          <p:cNvSpPr/>
          <p:nvPr/>
        </p:nvSpPr>
        <p:spPr>
          <a:xfrm>
            <a:off x="1847266" y="2402921"/>
            <a:ext cx="3672231" cy="874656"/>
          </a:xfrm>
          <a:prstGeom prst="rect"/>
        </p:spPr>
        <p:txBody>
          <a:bodyPr/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1600" lang="ru-RU"/>
              <a:t>Оценить текущую ситуацию </a:t>
            </a:r>
            <a:br>
              <a:rPr dirty="0" sz="1600" lang="ru-RU"/>
            </a:br>
            <a:r>
              <a:rPr dirty="0" sz="1600" lang="ru-RU"/>
              <a:t>и предложить оптимальный процесс БР, технологии и инструменты </a:t>
            </a:r>
          </a:p>
        </p:txBody>
      </p:sp>
      <p:pic>
        <p:nvPicPr>
          <p:cNvPr id="2097160" name="Рисунок 2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-1" r="-169"/>
          <a:stretch>
            <a:fillRect/>
          </a:stretch>
        </p:blipFill>
        <p:spPr>
          <a:xfrm>
            <a:off x="6136265" y="2072653"/>
            <a:ext cx="4484405" cy="1149653"/>
          </a:xfrm>
          <a:prstGeom prst="rect"/>
        </p:spPr>
      </p:pic>
      <p:sp>
        <p:nvSpPr>
          <p:cNvPr id="1048710" name="Прямоугольник: скругленные углы 29"/>
          <p:cNvSpPr/>
          <p:nvPr/>
        </p:nvSpPr>
        <p:spPr>
          <a:xfrm>
            <a:off x="1688125" y="3460776"/>
            <a:ext cx="2038002" cy="391684"/>
          </a:xfrm>
          <a:prstGeom prst="roundRect">
            <a:avLst>
              <a:gd name="adj" fmla="val 40273"/>
            </a:avLst>
          </a:prstGeom>
          <a:solidFill>
            <a:srgbClr val="FF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>
              <a:solidFill>
                <a:srgbClr val="0050D7"/>
              </a:solidFill>
            </a:endParaRPr>
          </a:p>
        </p:txBody>
      </p:sp>
      <p:sp>
        <p:nvSpPr>
          <p:cNvPr id="1048711" name="Прямоугольник: скругленные углы 30"/>
          <p:cNvSpPr/>
          <p:nvPr/>
        </p:nvSpPr>
        <p:spPr>
          <a:xfrm>
            <a:off x="1682381" y="1899671"/>
            <a:ext cx="3852298" cy="391684"/>
          </a:xfrm>
          <a:prstGeom prst="roundRect">
            <a:avLst>
              <a:gd name="adj" fmla="val 40273"/>
            </a:avLst>
          </a:prstGeom>
          <a:solidFill>
            <a:srgbClr val="5F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712" name="Заголовок 2"/>
          <p:cNvSpPr txBox="1"/>
          <p:nvPr/>
        </p:nvSpPr>
        <p:spPr>
          <a:xfrm>
            <a:off x="1749058" y="1927488"/>
            <a:ext cx="3628676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Потребности, которые закрываются:</a:t>
            </a:r>
          </a:p>
        </p:txBody>
      </p:sp>
      <p:sp>
        <p:nvSpPr>
          <p:cNvPr id="1048713" name="Заголовок 2"/>
          <p:cNvSpPr txBox="1"/>
          <p:nvPr/>
        </p:nvSpPr>
        <p:spPr>
          <a:xfrm>
            <a:off x="1754802" y="3498876"/>
            <a:ext cx="1971325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Навыки и знания: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Прямоугольник: скругленные углы 12"/>
          <p:cNvSpPr/>
          <p:nvPr/>
        </p:nvSpPr>
        <p:spPr>
          <a:xfrm rot="5400000">
            <a:off x="6594865" y="891766"/>
            <a:ext cx="4364039" cy="5835966"/>
          </a:xfrm>
          <a:prstGeom prst="roundRect">
            <a:avLst>
              <a:gd name="adj" fmla="val 8207"/>
            </a:avLst>
          </a:prstGeom>
          <a:gradFill flip="none" rotWithShape="0">
            <a:gsLst>
              <a:gs pos="0">
                <a:schemeClr val="accent3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108000" compatLnSpc="1" forceAA="0" fromWordArt="0" horzOverflow="overflow" lIns="91440" numCol="1" rIns="91440" rot="0" rtlCol="0" spcCol="0" spcFirstLastPara="0" tIns="108000" vert="horz" vertOverflow="overflow" wrap="square">
            <a:prstTxWarp prst="textNoShape"/>
            <a:noAutofit/>
          </a:bodyPr>
          <a:p>
            <a:pPr algn="ctr"/>
            <a:endParaRPr b="1" sz="1400" lang="ru-RU"/>
          </a:p>
        </p:txBody>
      </p:sp>
      <p:sp>
        <p:nvSpPr>
          <p:cNvPr id="104871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/>
              <a:t>Неочевидные знания и навыки этапа аудита</a:t>
            </a:r>
          </a:p>
        </p:txBody>
      </p:sp>
      <p:sp>
        <p:nvSpPr>
          <p:cNvPr id="1048719" name="Прямоугольник: скругленные углы 11"/>
          <p:cNvSpPr/>
          <p:nvPr/>
        </p:nvSpPr>
        <p:spPr>
          <a:xfrm>
            <a:off x="885825" y="3809749"/>
            <a:ext cx="4777740" cy="2080512"/>
          </a:xfrm>
          <a:prstGeom prst="roundRect">
            <a:avLst>
              <a:gd name="adj" fmla="val 684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20" name="Прямоугольник: скругленные углы 13"/>
          <p:cNvSpPr/>
          <p:nvPr/>
        </p:nvSpPr>
        <p:spPr>
          <a:xfrm>
            <a:off x="1795975" y="2364040"/>
            <a:ext cx="3852298" cy="1289406"/>
          </a:xfrm>
          <a:prstGeom prst="roundRect">
            <a:avLst>
              <a:gd name="adj" fmla="val 1018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21" name="Прямоугольник 14"/>
          <p:cNvSpPr/>
          <p:nvPr/>
        </p:nvSpPr>
        <p:spPr>
          <a:xfrm>
            <a:off x="1028627" y="4336725"/>
            <a:ext cx="4343563" cy="1332555"/>
          </a:xfrm>
          <a:prstGeom prst="rect"/>
        </p:spPr>
        <p:txBody>
          <a:bodyPr/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1600" lang="ru-RU"/>
              <a:t>Отдельное искусство </a:t>
            </a:r>
            <a:r>
              <a:rPr b="1" dirty="0" sz="1600" lang="ru-RU"/>
              <a:t>уметь презентовать свое видение</a:t>
            </a:r>
            <a:r>
              <a:rPr dirty="0" sz="1600" lang="ru-RU"/>
              <a:t> ситуации и отстоять предлагаемое решение. Здесь никак </a:t>
            </a:r>
            <a:br>
              <a:rPr dirty="0" sz="1600" lang="ru-RU"/>
            </a:br>
            <a:r>
              <a:rPr dirty="0" sz="1600" lang="ru-RU"/>
              <a:t>не обойтись без базовых навыков презентаций и публичных выступлений </a:t>
            </a:r>
          </a:p>
        </p:txBody>
      </p:sp>
      <p:sp>
        <p:nvSpPr>
          <p:cNvPr id="1048722" name="Прямоугольник 15"/>
          <p:cNvSpPr/>
          <p:nvPr/>
        </p:nvSpPr>
        <p:spPr>
          <a:xfrm>
            <a:off x="1991312" y="2838715"/>
            <a:ext cx="3358018" cy="730912"/>
          </a:xfrm>
          <a:prstGeom prst="rect"/>
        </p:spPr>
        <p:txBody>
          <a:bodyPr/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1600" lang="ru-RU" smtClean="0"/>
              <a:t>Показать бизнесу как закрывается их «боль» в БР</a:t>
            </a:r>
            <a:endParaRPr dirty="0" sz="1600" lang="ru-RU"/>
          </a:p>
        </p:txBody>
      </p:sp>
      <p:sp>
        <p:nvSpPr>
          <p:cNvPr id="1048723" name="Прямоугольник: скругленные углы 16"/>
          <p:cNvSpPr/>
          <p:nvPr/>
        </p:nvSpPr>
        <p:spPr>
          <a:xfrm>
            <a:off x="876300" y="3800224"/>
            <a:ext cx="2038002" cy="391684"/>
          </a:xfrm>
          <a:prstGeom prst="roundRect">
            <a:avLst>
              <a:gd name="adj" fmla="val 40273"/>
            </a:avLst>
          </a:prstGeom>
          <a:solidFill>
            <a:srgbClr val="FF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>
              <a:solidFill>
                <a:srgbClr val="0050D7"/>
              </a:solidFill>
            </a:endParaRPr>
          </a:p>
        </p:txBody>
      </p:sp>
      <p:sp>
        <p:nvSpPr>
          <p:cNvPr id="1048724" name="Прямоугольник: скругленные углы 17"/>
          <p:cNvSpPr/>
          <p:nvPr/>
        </p:nvSpPr>
        <p:spPr>
          <a:xfrm>
            <a:off x="1780706" y="2335465"/>
            <a:ext cx="3852298" cy="391684"/>
          </a:xfrm>
          <a:prstGeom prst="roundRect">
            <a:avLst>
              <a:gd name="adj" fmla="val 40273"/>
            </a:avLst>
          </a:prstGeom>
          <a:solidFill>
            <a:srgbClr val="5F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725" name="Заголовок 2"/>
          <p:cNvSpPr txBox="1"/>
          <p:nvPr/>
        </p:nvSpPr>
        <p:spPr>
          <a:xfrm>
            <a:off x="1847383" y="2363282"/>
            <a:ext cx="3628676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Потребности, которые закрываются:</a:t>
            </a:r>
          </a:p>
        </p:txBody>
      </p:sp>
      <p:sp>
        <p:nvSpPr>
          <p:cNvPr id="1048726" name="Заголовок 2"/>
          <p:cNvSpPr txBox="1"/>
          <p:nvPr/>
        </p:nvSpPr>
        <p:spPr>
          <a:xfrm>
            <a:off x="942977" y="3838324"/>
            <a:ext cx="1971325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Навыки и знания:</a:t>
            </a:r>
          </a:p>
        </p:txBody>
      </p:sp>
      <p:pic>
        <p:nvPicPr>
          <p:cNvPr id="2097161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1" cstate="hqprint"/>
          <a:stretch>
            <a:fillRect/>
          </a:stretch>
        </p:blipFill>
        <p:spPr>
          <a:xfrm>
            <a:off x="6099277" y="2111231"/>
            <a:ext cx="5328660" cy="355583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Прямоугольник: скругленные углы 17"/>
          <p:cNvSpPr/>
          <p:nvPr/>
        </p:nvSpPr>
        <p:spPr>
          <a:xfrm rot="5400000">
            <a:off x="1226771" y="1477651"/>
            <a:ext cx="4364039" cy="4467495"/>
          </a:xfrm>
          <a:prstGeom prst="roundRect">
            <a:avLst>
              <a:gd name="adj" fmla="val 8207"/>
            </a:avLst>
          </a:prstGeom>
          <a:gradFill flip="none" rotWithShape="0">
            <a:gsLst>
              <a:gs pos="0">
                <a:schemeClr val="accent3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108000" compatLnSpc="1" forceAA="0" fromWordArt="0" horzOverflow="overflow" lIns="91440" numCol="1" rIns="91440" rot="0" rtlCol="0" spcCol="0" spcFirstLastPara="0" tIns="108000" vert="horz" vertOverflow="overflow" wrap="square">
            <a:prstTxWarp prst="textNoShape"/>
            <a:noAutofit/>
          </a:bodyPr>
          <a:p>
            <a:pPr algn="ctr"/>
            <a:endParaRPr b="1" sz="1400" lang="ru-RU"/>
          </a:p>
        </p:txBody>
      </p:sp>
      <p:sp>
        <p:nvSpPr>
          <p:cNvPr id="104873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/>
              <a:t>Этап внедрения</a:t>
            </a:r>
          </a:p>
        </p:txBody>
      </p:sp>
      <p:sp>
        <p:nvSpPr>
          <p:cNvPr id="1048732" name="Прямоугольник: скругленные углы 9"/>
          <p:cNvSpPr/>
          <p:nvPr/>
        </p:nvSpPr>
        <p:spPr>
          <a:xfrm>
            <a:off x="5733415" y="3697908"/>
            <a:ext cx="5429250" cy="1532588"/>
          </a:xfrm>
          <a:prstGeom prst="roundRect">
            <a:avLst>
              <a:gd name="adj" fmla="val 932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33" name="Прямоугольник: скругленные углы 10"/>
          <p:cNvSpPr/>
          <p:nvPr/>
        </p:nvSpPr>
        <p:spPr>
          <a:xfrm>
            <a:off x="5740208" y="2283739"/>
            <a:ext cx="3852298" cy="1264641"/>
          </a:xfrm>
          <a:prstGeom prst="roundRect">
            <a:avLst>
              <a:gd name="adj" fmla="val 1395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734" name="Прямоугольник: скругленные углы 13"/>
          <p:cNvSpPr/>
          <p:nvPr/>
        </p:nvSpPr>
        <p:spPr>
          <a:xfrm>
            <a:off x="5723890" y="3688383"/>
            <a:ext cx="2038002" cy="391684"/>
          </a:xfrm>
          <a:prstGeom prst="roundRect">
            <a:avLst>
              <a:gd name="adj" fmla="val 40273"/>
            </a:avLst>
          </a:prstGeom>
          <a:solidFill>
            <a:srgbClr val="FFA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ru-RU">
              <a:solidFill>
                <a:srgbClr val="0050D7"/>
              </a:solidFill>
            </a:endParaRPr>
          </a:p>
        </p:txBody>
      </p:sp>
      <p:sp>
        <p:nvSpPr>
          <p:cNvPr id="1048735" name="Прямоугольник: скругленные углы 14"/>
          <p:cNvSpPr/>
          <p:nvPr/>
        </p:nvSpPr>
        <p:spPr>
          <a:xfrm>
            <a:off x="5724939" y="2255164"/>
            <a:ext cx="3852298" cy="391684"/>
          </a:xfrm>
          <a:prstGeom prst="roundRect">
            <a:avLst>
              <a:gd name="adj" fmla="val 40273"/>
            </a:avLst>
          </a:prstGeom>
          <a:solidFill>
            <a:srgbClr val="5F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rgbClr val="0050D7"/>
              </a:solidFill>
            </a:endParaRPr>
          </a:p>
        </p:txBody>
      </p:sp>
      <p:sp>
        <p:nvSpPr>
          <p:cNvPr id="1048736" name="Заголовок 2"/>
          <p:cNvSpPr txBox="1"/>
          <p:nvPr/>
        </p:nvSpPr>
        <p:spPr>
          <a:xfrm>
            <a:off x="5820191" y="2282981"/>
            <a:ext cx="3628676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Потребности, которые закрываются:</a:t>
            </a:r>
          </a:p>
        </p:txBody>
      </p:sp>
      <p:sp>
        <p:nvSpPr>
          <p:cNvPr id="1048737" name="Заголовок 2"/>
          <p:cNvSpPr txBox="1"/>
          <p:nvPr/>
        </p:nvSpPr>
        <p:spPr>
          <a:xfrm>
            <a:off x="5790567" y="3726483"/>
            <a:ext cx="1971325" cy="336732"/>
          </a:xfrm>
          <a:prstGeom prst="rect"/>
        </p:spPr>
        <p:txBody>
          <a:bodyPr anchor="t" bIns="45720" lIns="91440" rIns="0" rtlCol="0" tIns="45720" vert="horz" wrap="square">
            <a:noAutofit/>
          </a:bodyPr>
          <a:lstStyle>
            <a:lvl1pPr algn="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28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sz="1600" lang="ru-RU">
                <a:solidFill>
                  <a:schemeClr val="bg1"/>
                </a:solidFill>
              </a:rPr>
              <a:t>Навыки и знания:</a:t>
            </a:r>
          </a:p>
        </p:txBody>
      </p:sp>
      <p:sp>
        <p:nvSpPr>
          <p:cNvPr id="1048738" name="Прямоугольник 2"/>
          <p:cNvSpPr/>
          <p:nvPr/>
        </p:nvSpPr>
        <p:spPr>
          <a:xfrm>
            <a:off x="5935545" y="2778454"/>
            <a:ext cx="3186038" cy="584775"/>
          </a:xfrm>
          <a:prstGeom prst="rect"/>
        </p:spPr>
        <p:txBody>
          <a:bodyPr wrap="square">
            <a:spAutoFit/>
          </a:bodyPr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Внедрить инструменты «Джентльменского набора»</a:t>
            </a:r>
          </a:p>
        </p:txBody>
      </p:sp>
      <p:sp>
        <p:nvSpPr>
          <p:cNvPr id="1048739" name="Прямоугольник 4"/>
          <p:cNvSpPr/>
          <p:nvPr/>
        </p:nvSpPr>
        <p:spPr>
          <a:xfrm>
            <a:off x="5928753" y="4186500"/>
            <a:ext cx="4881488" cy="1475739"/>
          </a:xfrm>
          <a:prstGeom prst="rect"/>
        </p:spPr>
        <p:txBody>
          <a:bodyPr wrap="square">
            <a:spAutoFit/>
          </a:bodyPr>
          <a:p>
            <a:pPr indent="-285750" marL="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dirty="0" sz="1600" lang="ru-RU"/>
              <a:t>Практический опыт интеграции </a:t>
            </a:r>
            <a:r>
              <a:rPr dirty="0" sz="1600" lang="en-US"/>
              <a:t>SAST (</a:t>
            </a:r>
            <a:r>
              <a:rPr dirty="0" sz="1600" lang="en-US" err="1"/>
              <a:t>Semgrep</a:t>
            </a:r>
            <a:r>
              <a:rPr dirty="0" sz="1600" lang="en-US"/>
              <a:t>, SonarQube), DAST (ZAP), SCA (Dependency Track) </a:t>
            </a:r>
            <a:r>
              <a:rPr dirty="0" sz="1600" lang="ru-RU"/>
              <a:t>и </a:t>
            </a:r>
            <a:r>
              <a:rPr dirty="0" sz="1600" lang="en-US"/>
              <a:t>Container Analysis (</a:t>
            </a:r>
            <a:r>
              <a:rPr dirty="0" sz="1600" lang="en-US" err="1"/>
              <a:t>Trivy</a:t>
            </a:r>
            <a:r>
              <a:rPr dirty="0" sz="1600" lang="en-US"/>
              <a:t>) </a:t>
            </a:r>
            <a:r>
              <a:rPr dirty="0" sz="1600" lang="ru-RU"/>
              <a:t>в </a:t>
            </a:r>
            <a:r>
              <a:rPr dirty="0" sz="1600" lang="en-US"/>
              <a:t>GitLab/GitHub</a:t>
            </a:r>
          </a:p>
          <a:p>
            <a:pPr>
              <a:spcAft>
                <a:spcPts val="1200"/>
              </a:spcAft>
            </a:pPr>
            <a:endParaRPr b="1" dirty="0" lang="en-US"/>
          </a:p>
        </p:txBody>
      </p:sp>
      <p:pic>
        <p:nvPicPr>
          <p:cNvPr id="2097162" name="Рисунок 1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46751" y="1917158"/>
            <a:ext cx="3828759" cy="3629277"/>
          </a:xfrm>
          <a:prstGeom prst="rect"/>
        </p:spPr>
      </p:pic>
      <p:sp>
        <p:nvSpPr>
          <p:cNvPr id="1048740" name="Прямоугольник 18"/>
          <p:cNvSpPr/>
          <p:nvPr/>
        </p:nvSpPr>
        <p:spPr>
          <a:xfrm rot="3234606">
            <a:off x="1804467" y="2725302"/>
            <a:ext cx="750703" cy="338554"/>
          </a:xfrm>
          <a:prstGeom prst="rect"/>
        </p:spPr>
        <p:txBody>
          <a:bodyPr wrap="square">
            <a:spAutoFit/>
          </a:bodyPr>
          <a:p>
            <a:pPr>
              <a:spcAft>
                <a:spcPts val="1200"/>
              </a:spcAft>
            </a:pPr>
            <a:r>
              <a:rPr dirty="0" sz="1600" lang="en-US"/>
              <a:t>SAST</a:t>
            </a:r>
            <a:endParaRPr b="1" dirty="0" lang="en-US"/>
          </a:p>
        </p:txBody>
      </p:sp>
      <p:sp>
        <p:nvSpPr>
          <p:cNvPr id="1048741" name="Прямоугольник 19"/>
          <p:cNvSpPr/>
          <p:nvPr/>
        </p:nvSpPr>
        <p:spPr>
          <a:xfrm rot="4335554">
            <a:off x="2235750" y="2593494"/>
            <a:ext cx="750703" cy="338554"/>
          </a:xfrm>
          <a:prstGeom prst="rect"/>
        </p:spPr>
        <p:txBody>
          <a:bodyPr wrap="square">
            <a:spAutoFit/>
          </a:bodyPr>
          <a:p>
            <a:pPr>
              <a:spcAft>
                <a:spcPts val="1200"/>
              </a:spcAft>
            </a:pPr>
            <a:r>
              <a:rPr dirty="0" sz="1600" lang="en-US"/>
              <a:t>DAST</a:t>
            </a:r>
            <a:endParaRPr b="1" dirty="0" lang="en-US"/>
          </a:p>
        </p:txBody>
      </p:sp>
      <p:sp>
        <p:nvSpPr>
          <p:cNvPr id="1048742" name="Прямоугольник 20"/>
          <p:cNvSpPr/>
          <p:nvPr/>
        </p:nvSpPr>
        <p:spPr>
          <a:xfrm rot="18845281">
            <a:off x="4237556" y="2740954"/>
            <a:ext cx="750703" cy="338554"/>
          </a:xfrm>
          <a:prstGeom prst="rect"/>
        </p:spPr>
        <p:txBody>
          <a:bodyPr wrap="square">
            <a:spAutoFit/>
          </a:bodyPr>
          <a:p>
            <a:pPr>
              <a:spcAft>
                <a:spcPts val="1200"/>
              </a:spcAft>
            </a:pPr>
            <a:r>
              <a:rPr dirty="0" sz="1600" lang="en-US"/>
              <a:t>SCA</a:t>
            </a:r>
            <a:endParaRPr b="1" dirty="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Новая тема шаблона презентаций СИГМА">
  <a:themeElements>
    <a:clrScheme name="Другая 20">
      <a:dk1>
        <a:srgbClr val="00286B"/>
      </a:dk1>
      <a:lt1>
        <a:sysClr lastClr="FFFFFF" val="window"/>
      </a:lt1>
      <a:dk2>
        <a:srgbClr val="0050D7"/>
      </a:dk2>
      <a:lt2>
        <a:srgbClr val="DFECFF"/>
      </a:lt2>
      <a:accent1>
        <a:srgbClr val="003CA1"/>
      </a:accent1>
      <a:accent2>
        <a:srgbClr val="4D8FFF"/>
      </a:accent2>
      <a:accent3>
        <a:srgbClr val="23D787"/>
      </a:accent3>
      <a:accent4>
        <a:srgbClr val="FF5550"/>
      </a:accent4>
      <a:accent5>
        <a:srgbClr val="FFA019"/>
      </a:accent5>
      <a:accent6>
        <a:srgbClr val="F2F2F2"/>
      </a:accent6>
      <a:hlink>
        <a:srgbClr val="5FA0FF"/>
      </a:hlink>
      <a:folHlink>
        <a:srgbClr val="8671BB"/>
      </a:folHlink>
    </a:clrScheme>
    <a:fontScheme name="Шаблон СИГМА">
      <a:majorFont>
        <a:latin typeface="PT Astra Sans bold"/>
        <a:ea typeface=""/>
        <a:cs typeface=""/>
      </a:majorFont>
      <a:minorFont>
        <a:latin typeface="PT Astra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ДКК</dc:creator>
  <cp:lastModifiedBy>Насонов Виталий Владимирович</cp:lastModifiedBy>
  <dcterms:created xsi:type="dcterms:W3CDTF">2020-03-04T23:35:21Z</dcterms:created>
  <dcterms:modified xsi:type="dcterms:W3CDTF">2025-10-05T05:59:55Z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eb0bfe3a680747d88e885bfee3ebff15</vt:lpwstr>
  </property>
</Properties>
</file>